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51" r:id="rId4"/>
    <p:sldMasterId id="2147483814" r:id="rId5"/>
  </p:sldMasterIdLst>
  <p:notesMasterIdLst>
    <p:notesMasterId r:id="rId20"/>
  </p:notesMasterIdLst>
  <p:handoutMasterIdLst>
    <p:handoutMasterId r:id="rId21"/>
  </p:handoutMasterIdLst>
  <p:sldIdLst>
    <p:sldId id="281" r:id="rId6"/>
    <p:sldId id="276" r:id="rId7"/>
    <p:sldId id="280" r:id="rId8"/>
    <p:sldId id="291" r:id="rId9"/>
    <p:sldId id="283" r:id="rId10"/>
    <p:sldId id="284" r:id="rId11"/>
    <p:sldId id="285" r:id="rId12"/>
    <p:sldId id="286" r:id="rId13"/>
    <p:sldId id="287" r:id="rId14"/>
    <p:sldId id="288" r:id="rId15"/>
    <p:sldId id="289" r:id="rId16"/>
    <p:sldId id="293" r:id="rId17"/>
    <p:sldId id="294" r:id="rId18"/>
    <p:sldId id="282" r:id="rId19"/>
  </p:sldIdLst>
  <p:sldSz cx="12192000" cy="6858000"/>
  <p:notesSz cx="6797675" cy="9926638"/>
  <p:embeddedFontLst>
    <p:embeddedFont>
      <p:font typeface="KBH" panose="00000500000000000000" pitchFamily="2" charset="0"/>
      <p:regular r:id="rId22"/>
      <p:bold r:id="rId23"/>
      <p:italic r:id="rId24"/>
      <p:boldItalic r:id="rId25"/>
    </p:embeddedFont>
    <p:embeddedFont>
      <p:font typeface="KBH Black" panose="00000A00000000000000" pitchFamily="2" charset="0"/>
      <p:bold r:id="rId26"/>
      <p:boldItalic r:id="rId27"/>
    </p:embeddedFont>
    <p:embeddedFont>
      <p:font typeface="KBH Medium" panose="00000600000000000000" pitchFamily="2" charset="0"/>
      <p:regular r:id="rId28"/>
      <p:italic r:id="rId29"/>
    </p:embeddedFont>
    <p:embeddedFont>
      <p:font typeface="KBH Tekst" panose="00000500000000000000"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8F7EB-132F-4985-854E-ED93AD52C1E8}" v="4" dt="2021-02-01T11:04:12.269"/>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0" autoAdjust="0"/>
    <p:restoredTop sz="66014" autoAdjust="0"/>
  </p:normalViewPr>
  <p:slideViewPr>
    <p:cSldViewPr snapToGrid="0" showGuides="1">
      <p:cViewPr varScale="1">
        <p:scale>
          <a:sx n="81" d="100"/>
          <a:sy n="81" d="100"/>
        </p:scale>
        <p:origin x="62" y="302"/>
      </p:cViewPr>
      <p:guideLst>
        <p:guide orient="horz" pos="2160"/>
        <p:guide pos="3840"/>
      </p:guideLst>
    </p:cSldViewPr>
  </p:slideViewPr>
  <p:outlineViewPr>
    <p:cViewPr>
      <p:scale>
        <a:sx n="33" d="100"/>
        <a:sy n="33" d="100"/>
      </p:scale>
      <p:origin x="0" y="-63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13F6AEEE-E778-402E-8B8F-9A98AED26EB8}" type="datetimeFigureOut">
              <a:rPr lang="en-GB" smtClean="0"/>
              <a:t>01/02/2021</a:t>
            </a:fld>
            <a:endParaRPr lang="en-GB"/>
          </a:p>
        </p:txBody>
      </p:sp>
      <p:sp>
        <p:nvSpPr>
          <p:cNvPr id="9" name="Header Placeholder 8"/>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000"/>
            </a:lvl1pPr>
          </a:lstStyle>
          <a:p>
            <a:fld id="{1386E511-D742-4EFE-90B5-C9FC42762E0F}" type="datetimeFigureOut">
              <a:rPr lang="en-GB" smtClean="0"/>
              <a:pPr/>
              <a:t>01/02/2021</a:t>
            </a:fld>
            <a:endParaRPr lang="en-GB"/>
          </a:p>
        </p:txBody>
      </p:sp>
      <p:sp>
        <p:nvSpPr>
          <p:cNvPr id="10" name="Slide Number Placeholder 9"/>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GB"/>
          </a:p>
        </p:txBody>
      </p:sp>
      <p:sp>
        <p:nvSpPr>
          <p:cNvPr id="13" name="Header Placeholder 12"/>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mehn@hofor.d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sally@aspekt-as.dk"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instagram.com/aspekt_as/?hl=da" TargetMode="External"/><Relationship Id="rId4" Type="http://schemas.openxmlformats.org/officeDocument/2006/relationships/hyperlink" Target="http://www.aspekt-as.d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mehn@hofor.d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mehn@hofor.d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a:t>
            </a:fld>
            <a:endParaRPr lang="da-DK" dirty="0"/>
          </a:p>
        </p:txBody>
      </p:sp>
    </p:spTree>
    <p:extLst>
      <p:ext uri="{BB962C8B-B14F-4D97-AF65-F5344CB8AC3E}">
        <p14:creationId xmlns:p14="http://schemas.microsoft.com/office/powerpoint/2010/main" val="157743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Kampagne elementerne som handler om vand er udviklet af Hofor sammen med Dixen Design – Kampagne elementerne er ikke frikøbt – Snak med Mette Hansen fra Hofor om brug af elementerne. Hofor, Mette arbejder på at få elementerne på </a:t>
            </a:r>
            <a:r>
              <a:rPr lang="da-DK" dirty="0" err="1"/>
              <a:t>Hofors</a:t>
            </a:r>
            <a:r>
              <a:rPr lang="da-DK" dirty="0"/>
              <a:t> hjemmeside. Kontakt Mette Hansen - </a:t>
            </a:r>
            <a:r>
              <a:rPr lang="da-DK" sz="1200" u="sng" kern="1200" dirty="0">
                <a:solidFill>
                  <a:schemeClr val="tx1"/>
                </a:solidFill>
                <a:effectLst/>
                <a:latin typeface="+mn-lt"/>
                <a:ea typeface="+mn-ea"/>
                <a:cs typeface="+mn-cs"/>
                <a:hlinkClick r:id="rId3"/>
              </a:rPr>
              <a:t>mehn@hofor.dk</a:t>
            </a:r>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11</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Der findes en evaluering af dette projekt.</a:t>
            </a:r>
          </a:p>
        </p:txBody>
      </p:sp>
      <p:sp>
        <p:nvSpPr>
          <p:cNvPr id="4" name="Slide Number Placeholder 3"/>
          <p:cNvSpPr>
            <a:spLocks noGrp="1"/>
          </p:cNvSpPr>
          <p:nvPr>
            <p:ph type="sldNum" sz="quarter" idx="5"/>
          </p:nvPr>
        </p:nvSpPr>
        <p:spPr/>
        <p:txBody>
          <a:bodyPr/>
          <a:lstStyle/>
          <a:p>
            <a:fld id="{A16CFAD1-D197-4A88-B173-A6412E995EE5}" type="slidenum">
              <a:rPr lang="da-DK" smtClean="0"/>
              <a:pPr/>
              <a:t>12</a:t>
            </a:fld>
            <a:endParaRPr lang="da-DK" dirty="0"/>
          </a:p>
        </p:txBody>
      </p:sp>
    </p:spTree>
    <p:extLst>
      <p:ext uri="{BB962C8B-B14F-4D97-AF65-F5344CB8AC3E}">
        <p14:creationId xmlns:p14="http://schemas.microsoft.com/office/powerpoint/2010/main" val="413764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Casesamlingen</a:t>
            </a:r>
            <a:r>
              <a:rPr lang="da-DK" dirty="0"/>
              <a:t> findes i trykte eksemplarer ved Energispring – den findes også på Energispring.dk</a:t>
            </a:r>
          </a:p>
        </p:txBody>
      </p:sp>
      <p:sp>
        <p:nvSpPr>
          <p:cNvPr id="4" name="Slide Number Placeholder 3"/>
          <p:cNvSpPr>
            <a:spLocks noGrp="1"/>
          </p:cNvSpPr>
          <p:nvPr>
            <p:ph type="sldNum" sz="quarter" idx="5"/>
          </p:nvPr>
        </p:nvSpPr>
        <p:spPr/>
        <p:txBody>
          <a:bodyPr/>
          <a:lstStyle/>
          <a:p>
            <a:fld id="{A16CFAD1-D197-4A88-B173-A6412E995EE5}" type="slidenum">
              <a:rPr lang="da-DK" smtClean="0"/>
              <a:pPr/>
              <a:t>3</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4</a:t>
            </a:fld>
            <a:endParaRPr lang="da-DK" dirty="0"/>
          </a:p>
        </p:txBody>
      </p:sp>
    </p:spTree>
    <p:extLst>
      <p:ext uri="{BB962C8B-B14F-4D97-AF65-F5344CB8AC3E}">
        <p14:creationId xmlns:p14="http://schemas.microsoft.com/office/powerpoint/2010/main" val="183280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kern="1200" dirty="0">
                <a:solidFill>
                  <a:schemeClr val="tx1"/>
                </a:solidFill>
                <a:effectLst/>
                <a:latin typeface="+mn-lt"/>
                <a:ea typeface="+mn-ea"/>
                <a:cs typeface="+mn-cs"/>
              </a:rPr>
              <a:t>Skilte og tjeklisten er et sæt </a:t>
            </a:r>
            <a:r>
              <a:rPr lang="da-DK" sz="1200" kern="1200" dirty="0">
                <a:solidFill>
                  <a:schemeClr val="tx1"/>
                </a:solidFill>
                <a:effectLst/>
                <a:latin typeface="+mn-lt"/>
                <a:ea typeface="+mn-ea"/>
                <a:cs typeface="+mn-cs"/>
              </a:rPr>
              <a:t>– hvor </a:t>
            </a:r>
            <a:r>
              <a:rPr lang="da-DK" sz="1200" b="1" kern="1200" dirty="0">
                <a:solidFill>
                  <a:schemeClr val="tx1"/>
                </a:solidFill>
                <a:effectLst/>
                <a:latin typeface="+mn-lt"/>
                <a:ea typeface="+mn-ea"/>
                <a:cs typeface="+mn-cs"/>
              </a:rPr>
              <a:t>skiltene guider </a:t>
            </a:r>
            <a:r>
              <a:rPr lang="da-DK" sz="1200" kern="1200" dirty="0">
                <a:solidFill>
                  <a:schemeClr val="tx1"/>
                </a:solidFill>
                <a:effectLst/>
                <a:latin typeface="+mn-lt"/>
                <a:ea typeface="+mn-ea"/>
                <a:cs typeface="+mn-cs"/>
              </a:rPr>
              <a:t>hen til de steder i fjernvarmekælderen som er relevante og </a:t>
            </a:r>
            <a:r>
              <a:rPr lang="da-DK" sz="1200" b="1" kern="1200" dirty="0">
                <a:solidFill>
                  <a:schemeClr val="tx1"/>
                </a:solidFill>
                <a:effectLst/>
                <a:latin typeface="+mn-lt"/>
                <a:ea typeface="+mn-ea"/>
                <a:cs typeface="+mn-cs"/>
              </a:rPr>
              <a:t>tjeklisten er med til at skabe en handling </a:t>
            </a:r>
            <a:r>
              <a:rPr lang="da-DK" sz="1200" kern="1200" dirty="0">
                <a:solidFill>
                  <a:schemeClr val="tx1"/>
                </a:solidFill>
                <a:effectLst/>
                <a:latin typeface="+mn-lt"/>
                <a:ea typeface="+mn-ea"/>
                <a:cs typeface="+mn-cs"/>
              </a:rPr>
              <a:t>i løbet af et år.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 forhold til rettighederne til skiltene er det mig, Berit Haahr Hansen Petersen, som Københavns Kommune, som har udviklet og har rettighederne til skiltene. Hvis andre fx firmaer, andre kommuner eller lign. ønsker at bruge filerne og sætte deres egne logoer på – </a:t>
            </a:r>
            <a:r>
              <a:rPr lang="da-DK" sz="1200" b="1" kern="1200" dirty="0">
                <a:solidFill>
                  <a:schemeClr val="tx1"/>
                </a:solidFill>
                <a:effectLst/>
                <a:latin typeface="+mn-lt"/>
                <a:ea typeface="+mn-ea"/>
                <a:cs typeface="+mn-cs"/>
              </a:rPr>
              <a:t>det må I /de gerne </a:t>
            </a:r>
            <a:r>
              <a:rPr lang="da-DK" sz="1200" kern="1200" dirty="0">
                <a:solidFill>
                  <a:schemeClr val="tx1"/>
                </a:solidFill>
                <a:effectLst/>
                <a:latin typeface="+mn-lt"/>
                <a:ea typeface="+mn-ea"/>
                <a:cs typeface="+mn-cs"/>
              </a:rPr>
              <a:t>dog ser vi gerne at de kreditere Energispring, København Kommune for dette. Og vi vil gerne have, at I/de benytter </a:t>
            </a:r>
            <a:r>
              <a:rPr lang="da-DK" sz="1200" b="1" kern="1200" dirty="0">
                <a:solidFill>
                  <a:schemeClr val="tx1"/>
                </a:solidFill>
                <a:effectLst/>
                <a:latin typeface="+mn-lt"/>
                <a:ea typeface="+mn-ea"/>
                <a:cs typeface="+mn-cs"/>
              </a:rPr>
              <a:t>skiltene og tjeklisten i den oprindelige stand</a:t>
            </a:r>
            <a:r>
              <a:rPr lang="da-DK" sz="1200" kern="1200" dirty="0">
                <a:solidFill>
                  <a:schemeClr val="tx1"/>
                </a:solidFill>
                <a:effectLst/>
                <a:latin typeface="+mn-lt"/>
                <a:ea typeface="+mn-ea"/>
                <a:cs typeface="+mn-cs"/>
              </a:rPr>
              <a:t>, da det er i den stand, de er testet og fungerer bedst. Vi er godt klar over, at der kan være nogle tekniske detaljer fx i forhold til nogle temperaturer i forhold til forskellige fjernvarmeanlæg i forskellige forsyningsområder.  Skiltene og tjeklisten er lavet efter adfærdsprincipper for at skabe den bedste effekt.</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Her er lidt baggrund formuleret til et fx en andelsforening mv:</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Tjekliste og otte farvede skilte til fjernvarmanlæg</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Til de konkrete handlinger i varmekælderen har vi udviklet otte visuelle og kort-formidlende farvede skilte samt en tjekliste, som du kan have hængende i varmekælderen. På bagsiden af de otte farvede skilte finder du den nødvendige viden om, hvad du skal gøre, hvornår. I den tilhørende tjekliste kan du føre protokol over dit fjernvarmeanlæg.</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Tjeklisten er et redskab på fire sider. På de midterste sider kan du notere oplysninger om ventiler, pumper og beholdere i løbet af året. Og på de sidste sider kan du notere, hvilke tilsynsfirmaer, som har tilset fjernvarmeanlægget i løbet af året. Gør det fx til en rutine at gennemgå jeres anlæg via tjeklisten én gang om måneden i vinterperioden. Hermed får du et indblik i om anlægget er indstillet korrekt hele vinteren, hvor I har jeres store forbrug.</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Skiltene har vi fået lavet som plastikskilte med farvetryk. De sidste har vi fået dem lavet i 3  mm hvid </a:t>
            </a:r>
            <a:r>
              <a:rPr lang="da-DK" sz="1200" kern="1200" dirty="0" err="1">
                <a:solidFill>
                  <a:schemeClr val="tx1"/>
                </a:solidFill>
                <a:effectLst/>
                <a:latin typeface="+mn-lt"/>
                <a:ea typeface="+mn-ea"/>
                <a:cs typeface="+mn-cs"/>
              </a:rPr>
              <a:t>opskummet</a:t>
            </a:r>
            <a:r>
              <a:rPr lang="da-DK" sz="1200" kern="1200" dirty="0">
                <a:solidFill>
                  <a:schemeClr val="tx1"/>
                </a:solidFill>
                <a:effectLst/>
                <a:latin typeface="+mn-lt"/>
                <a:ea typeface="+mn-ea"/>
                <a:cs typeface="+mn-cs"/>
              </a:rPr>
              <a:t> PVC med print på begge sider. Fræset ned hul, fræs af omrids, graveres for afbrækning” således at de kan knækkes dem fra hinanden og hænges op i varmekælderen med strips. De otte skiltene skal være 8x8 cm.</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 sidste skilte er lavet hos Aspekt Visuel Kommunikation A/S kontakt Sally Mysander Arnholtz.</a:t>
            </a:r>
          </a:p>
          <a:p>
            <a:r>
              <a:rPr lang="da-DK" sz="1200" b="1" kern="1200" dirty="0">
                <a:solidFill>
                  <a:schemeClr val="tx1"/>
                </a:solidFill>
                <a:effectLst/>
                <a:latin typeface="+mn-lt"/>
                <a:ea typeface="+mn-ea"/>
                <a:cs typeface="+mn-cs"/>
              </a:rPr>
              <a:t>Aspekt Visuel Kommunikation A/S</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Rentemestervej 39  I  2400 KBH. NV </a:t>
            </a:r>
          </a:p>
          <a:p>
            <a:r>
              <a:rPr lang="da-DK" sz="1200" kern="1200" dirty="0">
                <a:solidFill>
                  <a:schemeClr val="tx1"/>
                </a:solidFill>
                <a:effectLst/>
                <a:latin typeface="+mn-lt"/>
                <a:ea typeface="+mn-ea"/>
                <a:cs typeface="+mn-cs"/>
              </a:rPr>
              <a:t>38 10 85 87  I  </a:t>
            </a:r>
            <a:r>
              <a:rPr lang="da-DK" sz="1200" u="none" strike="noStrike" kern="1200" dirty="0">
                <a:solidFill>
                  <a:schemeClr val="tx1"/>
                </a:solidFill>
                <a:effectLst/>
                <a:latin typeface="+mn-lt"/>
                <a:ea typeface="+mn-ea"/>
                <a:cs typeface="+mn-cs"/>
                <a:hlinkClick r:id="rId3"/>
              </a:rPr>
              <a:t>sally@aspekt-as.dk</a:t>
            </a:r>
            <a:r>
              <a:rPr lang="da-DK" sz="1200" kern="1200" dirty="0">
                <a:solidFill>
                  <a:schemeClr val="tx1"/>
                </a:solidFill>
                <a:effectLst/>
                <a:latin typeface="+mn-lt"/>
                <a:ea typeface="+mn-ea"/>
                <a:cs typeface="+mn-cs"/>
              </a:rPr>
              <a:t>  </a:t>
            </a:r>
          </a:p>
          <a:p>
            <a:r>
              <a:rPr lang="en-US" sz="1200" u="none" strike="noStrike" kern="1200" dirty="0">
                <a:solidFill>
                  <a:schemeClr val="tx1"/>
                </a:solidFill>
                <a:effectLst/>
                <a:latin typeface="+mn-lt"/>
                <a:ea typeface="+mn-ea"/>
                <a:cs typeface="+mn-cs"/>
                <a:hlinkClick r:id="rId4"/>
              </a:rPr>
              <a:t>www.aspekt-as.dk</a:t>
            </a:r>
            <a:r>
              <a:rPr lang="da-DK"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a:t>
            </a:r>
            <a:r>
              <a:rPr lang="en-US" sz="1200" u="none" strike="noStrike" kern="1200" dirty="0" err="1">
                <a:solidFill>
                  <a:schemeClr val="tx1"/>
                </a:solidFill>
                <a:effectLst/>
                <a:latin typeface="+mn-lt"/>
                <a:ea typeface="+mn-ea"/>
                <a:cs typeface="+mn-cs"/>
                <a:hlinkClick r:id="rId5"/>
              </a:rPr>
              <a:t>aspekt_as</a:t>
            </a:r>
            <a:endParaRPr lang="da-DK" sz="1200" kern="1200" dirty="0">
              <a:solidFill>
                <a:schemeClr val="tx1"/>
              </a:solidFill>
              <a:effectLst/>
              <a:latin typeface="+mn-lt"/>
              <a:ea typeface="+mn-ea"/>
              <a:cs typeface="+mn-cs"/>
            </a:endParaRP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5</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Filmene er udviklet af Energispring – kontakt </a:t>
            </a:r>
            <a:r>
              <a:rPr lang="da-DK" dirty="0" err="1"/>
              <a:t>evt</a:t>
            </a:r>
            <a:r>
              <a:rPr lang="da-DK" dirty="0"/>
              <a:t> Mariann Andersson</a:t>
            </a:r>
          </a:p>
        </p:txBody>
      </p:sp>
      <p:sp>
        <p:nvSpPr>
          <p:cNvPr id="4" name="Slide Number Placeholder 3"/>
          <p:cNvSpPr>
            <a:spLocks noGrp="1"/>
          </p:cNvSpPr>
          <p:nvPr>
            <p:ph type="sldNum" sz="quarter" idx="5"/>
          </p:nvPr>
        </p:nvSpPr>
        <p:spPr/>
        <p:txBody>
          <a:bodyPr/>
          <a:lstStyle/>
          <a:p>
            <a:fld id="{A16CFAD1-D197-4A88-B173-A6412E995EE5}" type="slidenum">
              <a:rPr lang="da-DK" smtClean="0"/>
              <a:pPr/>
              <a:t>6</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Hanger</a:t>
            </a:r>
            <a:r>
              <a:rPr lang="da-DK" dirty="0"/>
              <a:t> og klistermærker som er et sæt - er udviklet i projektet ”Intelligent Energistyring i almene boligafdelinger i København” og testes i efterår 2020/2021 i de almene boligafdelinger – Kontakt evt. Projektleder af Mariann Andersson, Klima </a:t>
            </a:r>
          </a:p>
        </p:txBody>
      </p:sp>
      <p:sp>
        <p:nvSpPr>
          <p:cNvPr id="4" name="Slide Number Placeholder 3"/>
          <p:cNvSpPr>
            <a:spLocks noGrp="1"/>
          </p:cNvSpPr>
          <p:nvPr>
            <p:ph type="sldNum" sz="quarter" idx="5"/>
          </p:nvPr>
        </p:nvSpPr>
        <p:spPr/>
        <p:txBody>
          <a:bodyPr/>
          <a:lstStyle/>
          <a:p>
            <a:fld id="{A16CFAD1-D197-4A88-B173-A6412E995EE5}" type="slidenum">
              <a:rPr lang="da-DK" smtClean="0"/>
              <a:pPr/>
              <a:t>7</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Indeklimakortet kan købes på nettet</a:t>
            </a:r>
          </a:p>
        </p:txBody>
      </p:sp>
      <p:sp>
        <p:nvSpPr>
          <p:cNvPr id="4" name="Slide Number Placeholder 3"/>
          <p:cNvSpPr>
            <a:spLocks noGrp="1"/>
          </p:cNvSpPr>
          <p:nvPr>
            <p:ph type="sldNum" sz="quarter" idx="5"/>
          </p:nvPr>
        </p:nvSpPr>
        <p:spPr/>
        <p:txBody>
          <a:bodyPr/>
          <a:lstStyle/>
          <a:p>
            <a:fld id="{A16CFAD1-D197-4A88-B173-A6412E995EE5}" type="slidenum">
              <a:rPr lang="da-DK" smtClean="0"/>
              <a:pPr/>
              <a:t>8</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Kampagne elementerne som handler om vand er udviklet af Hofor sammen med Dixen Design – Kampagne elementerne er ikke frikøbt – Snak med Mette Hansen fra Hofor om brug af elementerne. Hofor, Mette arbejder på at få elementerne på </a:t>
            </a:r>
            <a:r>
              <a:rPr lang="da-DK" dirty="0" err="1"/>
              <a:t>Hofors</a:t>
            </a:r>
            <a:r>
              <a:rPr lang="da-DK" dirty="0"/>
              <a:t> hjemmeside. Kontakt Mette Hansen - </a:t>
            </a:r>
            <a:r>
              <a:rPr lang="da-DK" sz="1200" u="sng" kern="1200" dirty="0">
                <a:solidFill>
                  <a:schemeClr val="tx1"/>
                </a:solidFill>
                <a:effectLst/>
                <a:latin typeface="+mn-lt"/>
                <a:ea typeface="+mn-ea"/>
                <a:cs typeface="+mn-cs"/>
                <a:hlinkClick r:id="rId3"/>
              </a:rPr>
              <a:t>mehn@hofor.dk</a:t>
            </a:r>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9</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Kampagne elementerne som handler om vand er udviklet af Hofor sammen med Dixen Design – Kampagne elementerne er ikke frikøbt – Snak med Mette Hansen fra Hofor om brug af elementerne. Hofor, Mette arbejder på at få elementerne på </a:t>
            </a:r>
            <a:r>
              <a:rPr lang="da-DK" dirty="0" err="1"/>
              <a:t>Hofors</a:t>
            </a:r>
            <a:r>
              <a:rPr lang="da-DK" dirty="0"/>
              <a:t> hjemmeside. Kontakt Mette Hansen - </a:t>
            </a:r>
            <a:r>
              <a:rPr lang="da-DK" sz="1200" u="sng" kern="1200" dirty="0">
                <a:solidFill>
                  <a:schemeClr val="tx1"/>
                </a:solidFill>
                <a:effectLst/>
                <a:latin typeface="+mn-lt"/>
                <a:ea typeface="+mn-ea"/>
                <a:cs typeface="+mn-cs"/>
                <a:hlinkClick r:id="rId3"/>
              </a:rPr>
              <a:t>mehn@hofor.dk</a:t>
            </a:r>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10</a:t>
            </a:fld>
            <a:endParaRPr lang="da-DK" dirty="0"/>
          </a:p>
        </p:txBody>
      </p:sp>
    </p:spTree>
    <p:extLst>
      <p:ext uri="{BB962C8B-B14F-4D97-AF65-F5344CB8AC3E}">
        <p14:creationId xmlns:p14="http://schemas.microsoft.com/office/powerpoint/2010/main" val="224955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6.xml"/><Relationship Id="rId47"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46"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40" Type="http://schemas.openxmlformats.org/officeDocument/2006/relationships/tags" Target="../tags/tag4.xml"/><Relationship Id="rId45"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7.xml"/><Relationship Id="rId48" Type="http://schemas.openxmlformats.org/officeDocument/2006/relationships/tags" Target="../tags/tag12.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ags" Target="../tags/tag16.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ags" Target="../tags/tag15.xml"/><Relationship Id="rId46" Type="http://schemas.openxmlformats.org/officeDocument/2006/relationships/tags" Target="../tags/tag2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tags" Target="../tags/tag1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49" Type="http://schemas.openxmlformats.org/officeDocument/2006/relationships/tags" Target="../tags/tag2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tags" Target="../tags/tag21.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energispring.dk/"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hyperlink" Target="https://energispring.kk.dk/indhold/spar-paa-vandet-haenger-til-bruseren" TargetMode="Externa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hyperlink" Target="https://energispring.kk.dk/indhold/spar-paa-vandet-i-wc" TargetMode="Externa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energispring.kk.dk/indhold/casesamling-med-9-anbefalinger-og-cases-energiadfaerd-i-bygninger" TargetMode="Externa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energispring.dk/" TargetMode="External"/><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hyperlink" Target="https://energispring.kk.dk/indhold/casesamling-med-9-anbefalinger-og-cases-energiadfaerd-i-bygning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ergispring.kk.dk/indhold/casesamling-med-9-anbefalinger-og-cases-energiadfaerd-i-bygninger"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hyperlink" Target="https://energispring.kk.dk/indhold/skilte-og-checklis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hyperlink" Target="https://energispring.kk.dk/indhold/film-om-energirigtig-drift"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energispring.kk.dk/indhold/til-radiator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hyperlink" Target="https://energispring.kk.dk/indhold/spar-paa-drikkevandet-postkort"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01 bro GDPR\Kunder\Kommuner\TMF, Teknik og Miljø Københavns Kommune\TMF Energipræsentation\Vicevært.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0805" y="226240"/>
            <a:ext cx="3002400" cy="22244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964063" y="1189893"/>
            <a:ext cx="10752001" cy="3634676"/>
          </a:xfrm>
        </p:spPr>
        <p:txBody>
          <a:bodyPr>
            <a:noAutofit/>
          </a:bodyPr>
          <a:lstStyle/>
          <a:p>
            <a:pPr algn="r"/>
            <a:r>
              <a:rPr lang="da-DK" sz="8000" dirty="0"/>
              <a:t>Viceværtens </a:t>
            </a:r>
            <a:r>
              <a:rPr lang="da-DK" sz="8000" dirty="0">
                <a:solidFill>
                  <a:schemeClr val="bg1"/>
                </a:solidFill>
              </a:rPr>
              <a:t>værktøjskasse</a:t>
            </a:r>
            <a:r>
              <a:rPr lang="da-DK" sz="8000" dirty="0"/>
              <a:t> </a:t>
            </a:r>
            <a:br>
              <a:rPr lang="da-DK" sz="8000" dirty="0"/>
            </a:br>
            <a:r>
              <a:rPr lang="da-DK" sz="8000" dirty="0">
                <a:solidFill>
                  <a:schemeClr val="bg1"/>
                </a:solidFill>
              </a:rPr>
              <a:t>til </a:t>
            </a:r>
            <a:r>
              <a:rPr lang="da-DK" sz="8000" dirty="0"/>
              <a:t>energiadfærd</a:t>
            </a:r>
            <a:r>
              <a:rPr lang="da-DK" sz="8000" dirty="0">
                <a:solidFill>
                  <a:schemeClr val="bg1"/>
                </a:solidFill>
              </a:rPr>
              <a:t> i bygninger</a:t>
            </a:r>
          </a:p>
        </p:txBody>
      </p:sp>
      <p:sp>
        <p:nvSpPr>
          <p:cNvPr id="3" name="Undertitel 2"/>
          <p:cNvSpPr>
            <a:spLocks noGrp="1"/>
          </p:cNvSpPr>
          <p:nvPr>
            <p:ph type="subTitle" idx="1"/>
          </p:nvPr>
        </p:nvSpPr>
        <p:spPr>
          <a:xfrm>
            <a:off x="964063" y="6029611"/>
            <a:ext cx="6288257" cy="834637"/>
          </a:xfrm>
        </p:spPr>
        <p:txBody>
          <a:bodyPr>
            <a:normAutofit/>
          </a:bodyPr>
          <a:lstStyle/>
          <a:p>
            <a:r>
              <a:rPr lang="da-DK" sz="1600" b="0" dirty="0">
                <a:solidFill>
                  <a:schemeClr val="bg1"/>
                </a:solidFill>
              </a:rPr>
              <a:t>Berit Haahr Hansen Petersen</a:t>
            </a:r>
          </a:p>
          <a:p>
            <a:r>
              <a:rPr lang="da-DK" sz="1600" b="0" dirty="0">
                <a:solidFill>
                  <a:schemeClr val="bg1"/>
                </a:solidFill>
              </a:rPr>
              <a:t>Projektleder Energiadfærd</a:t>
            </a:r>
          </a:p>
        </p:txBody>
      </p:sp>
      <p:sp>
        <p:nvSpPr>
          <p:cNvPr id="4" name="Footer Placeholder 3">
            <a:extLst>
              <a:ext uri="{FF2B5EF4-FFF2-40B4-BE49-F238E27FC236}">
                <a16:creationId xmlns:a16="http://schemas.microsoft.com/office/drawing/2014/main" id="{0E25EB71-0E96-40D1-A9FE-09EEDD01DD75}"/>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7E5FE854-F844-401F-B2A4-119714F003A6}"/>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
        <p:nvSpPr>
          <p:cNvPr id="10" name="Undertitel 14">
            <a:extLst>
              <a:ext uri="{FF2B5EF4-FFF2-40B4-BE49-F238E27FC236}">
                <a16:creationId xmlns:a16="http://schemas.microsoft.com/office/drawing/2014/main" id="{63C5A03C-3C6B-4A88-A802-96BBBAAE8219}"/>
              </a:ext>
            </a:extLst>
          </p:cNvPr>
          <p:cNvSpPr txBox="1">
            <a:spLocks/>
          </p:cNvSpPr>
          <p:nvPr/>
        </p:nvSpPr>
        <p:spPr>
          <a:xfrm>
            <a:off x="964063" y="5595274"/>
            <a:ext cx="3117388" cy="52931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2500" b="1" kern="1200">
                <a:solidFill>
                  <a:schemeClr val="bg2"/>
                </a:solidFill>
                <a:latin typeface="KBH" panose="00000500000000000000" pitchFamily="2"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b="1" kern="1200">
                <a:solidFill>
                  <a:srgbClr val="000C2E"/>
                </a:solidFill>
                <a:latin typeface="KBH Tekst" panose="00000500000000000000" pitchFamily="2" charset="0"/>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baseline="0">
                <a:solidFill>
                  <a:srgbClr val="000C2E"/>
                </a:solidFill>
                <a:latin typeface="KBH Tekst" panose="00000500000000000000" pitchFamily="2" charset="0"/>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2000" b="1" kern="1200" baseline="0">
                <a:solidFill>
                  <a:srgbClr val="000C2E"/>
                </a:solidFill>
                <a:latin typeface="KBH Tekst" panose="00000500000000000000" pitchFamily="2" charset="0"/>
                <a:ea typeface="+mn-ea"/>
                <a:cs typeface="+mn-cs"/>
              </a:defRPr>
            </a:lvl9pPr>
          </a:lstStyle>
          <a:p>
            <a:r>
              <a:rPr lang="da-DK">
                <a:latin typeface="KBH"/>
                <a:hlinkClick r:id="rId3"/>
              </a:rPr>
              <a:t>energispring.dk</a:t>
            </a:r>
            <a:endParaRPr lang="da-DK" dirty="0">
              <a:latin typeface="KBH"/>
              <a:hlinkClick r:id="rId3"/>
            </a:endParaRPr>
          </a:p>
        </p:txBody>
      </p:sp>
    </p:spTree>
    <p:extLst>
      <p:ext uri="{BB962C8B-B14F-4D97-AF65-F5344CB8AC3E}">
        <p14:creationId xmlns:p14="http://schemas.microsoft.com/office/powerpoint/2010/main" val="17377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01 bro GDPR\Kunder\Kommuner\TMF, Teknik og Miljø Københavns Kommune\TMF Energipræsentation\Assets\vand hange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4975"/>
                    </a14:imgEffect>
                  </a14:imgLayer>
                </a14:imgProps>
              </a:ext>
              <a:ext uri="{28A0092B-C50C-407E-A947-70E740481C1C}">
                <a14:useLocalDpi xmlns:a14="http://schemas.microsoft.com/office/drawing/2010/main"/>
              </a:ext>
            </a:extLst>
          </a:blip>
          <a:srcRect/>
          <a:stretch/>
        </p:blipFill>
        <p:spPr bwMode="auto">
          <a:xfrm rot="5400000">
            <a:off x="6605740" y="203023"/>
            <a:ext cx="5789283" cy="5383239"/>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a:xfrm>
            <a:off x="719998" y="894268"/>
            <a:ext cx="6088766" cy="893928"/>
          </a:xfrm>
        </p:spPr>
        <p:txBody>
          <a:bodyPr/>
          <a:lstStyle/>
          <a:p>
            <a:pPr>
              <a:lnSpc>
                <a:spcPct val="100000"/>
              </a:lnSpc>
            </a:pPr>
            <a:r>
              <a:rPr lang="da-DK" dirty="0">
                <a:solidFill>
                  <a:schemeClr val="tx2"/>
                </a:solidFill>
              </a:rPr>
              <a:t>7. Spar på vandet i badet -</a:t>
            </a:r>
            <a:r>
              <a:rPr lang="da-DK" dirty="0" err="1">
                <a:solidFill>
                  <a:schemeClr val="tx2"/>
                </a:solidFill>
              </a:rPr>
              <a:t>hanger</a:t>
            </a:r>
            <a:endParaRPr lang="da-DK" dirty="0">
              <a:solidFill>
                <a:schemeClr val="tx2"/>
              </a:solidFill>
            </a:endParaRPr>
          </a:p>
        </p:txBody>
      </p:sp>
      <p:sp>
        <p:nvSpPr>
          <p:cNvPr id="8" name="Pladsholder til indhold 7"/>
          <p:cNvSpPr>
            <a:spLocks noGrp="1"/>
          </p:cNvSpPr>
          <p:nvPr>
            <p:ph idx="1"/>
          </p:nvPr>
        </p:nvSpPr>
        <p:spPr>
          <a:xfrm>
            <a:off x="719997" y="2100698"/>
            <a:ext cx="5807411" cy="2321298"/>
          </a:xfrm>
        </p:spPr>
        <p:txBody>
          <a:bodyPr/>
          <a:lstStyle/>
          <a:p>
            <a:pPr marL="0" indent="0">
              <a:buNone/>
            </a:pPr>
            <a:r>
              <a:rPr lang="da-DK" sz="1800" dirty="0">
                <a:solidFill>
                  <a:schemeClr val="tx2"/>
                </a:solidFill>
                <a:latin typeface="+mj-lt"/>
              </a:rPr>
              <a:t>Hvad er det, og hvem er det til?</a:t>
            </a:r>
          </a:p>
          <a:p>
            <a:pPr marL="0" indent="0">
              <a:buNone/>
            </a:pPr>
            <a:r>
              <a:rPr lang="da-DK" sz="1800" dirty="0">
                <a:solidFill>
                  <a:schemeClr val="tx1"/>
                </a:solidFill>
              </a:rPr>
              <a:t>En ny bolig betyder ofte nye rutiner. Derfor er indflytning et oplagt tidspunkt at appellere til nye badevaner. Når du har været badeværelset igennem inden indflytning, så hæng en venlig påmindelse om gode badevaner. 45 % af vandforbruget i danske husstande går til personlig hygiejne – så hver en lille vandbesparende indsats hjælper. </a:t>
            </a:r>
          </a:p>
        </p:txBody>
      </p:sp>
      <p:sp>
        <p:nvSpPr>
          <p:cNvPr id="10" name="Pladsholder til indhold 9"/>
          <p:cNvSpPr>
            <a:spLocks noGrp="1"/>
          </p:cNvSpPr>
          <p:nvPr>
            <p:ph sz="quarter" idx="14"/>
          </p:nvPr>
        </p:nvSpPr>
        <p:spPr>
          <a:xfrm>
            <a:off x="718434" y="4901676"/>
            <a:ext cx="5668297" cy="2321298"/>
          </a:xfrm>
          <a:ln>
            <a:noFill/>
          </a:ln>
        </p:spPr>
        <p:txBody>
          <a:bodyPr/>
          <a:lstStyle/>
          <a:p>
            <a:pPr marL="0" indent="0">
              <a:buNone/>
            </a:pPr>
            <a:r>
              <a:rPr lang="da-DK" sz="1800" dirty="0">
                <a:solidFill>
                  <a:schemeClr val="tx2"/>
                </a:solidFill>
                <a:latin typeface="+mj-lt"/>
              </a:rPr>
              <a:t>Hvordan skaber det mere energivenlig drift?</a:t>
            </a:r>
          </a:p>
          <a:p>
            <a:pPr marL="0" indent="0">
              <a:buNone/>
            </a:pPr>
            <a:r>
              <a:rPr lang="da-DK" sz="1800" dirty="0">
                <a:solidFill>
                  <a:schemeClr val="tx1"/>
                </a:solidFill>
              </a:rPr>
              <a:t>Hængeren er målrettet de beboere, der netop flytter ind, og er et kampagnegreb, der også giver beboeren en følelse af at blive budt velkommen i sit nye hjem. Hængeren er i øvrigt i plast, så beboeren kan sagtens vælge at lade den hænge.</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10</a:t>
            </a:fld>
            <a:endParaRPr lang="da-DK" dirty="0"/>
          </a:p>
        </p:txBody>
      </p:sp>
      <p:sp>
        <p:nvSpPr>
          <p:cNvPr id="16" name="Pladsholder til indhold 9"/>
          <p:cNvSpPr txBox="1">
            <a:spLocks/>
          </p:cNvSpPr>
          <p:nvPr/>
        </p:nvSpPr>
        <p:spPr>
          <a:xfrm>
            <a:off x="6808763" y="5755149"/>
            <a:ext cx="5383237" cy="1123950"/>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 </a:t>
            </a:r>
            <a:endParaRPr lang="da-DK" sz="1800" u="sng" dirty="0">
              <a:solidFill>
                <a:schemeClr val="bg2"/>
              </a:solidFill>
            </a:endParaRPr>
          </a:p>
          <a:p>
            <a:pPr marL="0" indent="0">
              <a:buNone/>
            </a:pPr>
            <a:r>
              <a:rPr lang="da-DK" sz="1800" u="sng" dirty="0">
                <a:solidFill>
                  <a:schemeClr val="bg2"/>
                </a:solidFill>
                <a:hlinkClick r:id="rId5"/>
              </a:rPr>
              <a:t>Se mere her.</a:t>
            </a:r>
            <a:endParaRPr lang="da-DK" sz="1800" u="sng" dirty="0">
              <a:solidFill>
                <a:schemeClr val="bg2"/>
              </a:solidFill>
            </a:endParaRPr>
          </a:p>
          <a:p>
            <a:pPr marL="0" indent="0">
              <a:buNone/>
            </a:pPr>
            <a:endParaRPr lang="da-DK" sz="1800" dirty="0">
              <a:solidFill>
                <a:schemeClr val="bg2"/>
              </a:solidFill>
              <a:latin typeface="+mj-lt"/>
            </a:endParaRPr>
          </a:p>
        </p:txBody>
      </p:sp>
      <p:pic>
        <p:nvPicPr>
          <p:cNvPr id="3075" name="Picture 3" descr="H:\01 bro GDPR\Kunder\Kommuner\TMF, Teknik og Miljø Københavns Kommune\TMF Energipræsentation\andre grafikker [Recovered]-06.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072812" y="5755149"/>
            <a:ext cx="1119188" cy="111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33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3825"/>
                    </a14:imgEffect>
                    <a14:imgEffect>
                      <a14:brightnessContrast contrast="40000"/>
                    </a14:imgEffect>
                  </a14:imgLayer>
                </a14:imgProps>
              </a:ext>
              <a:ext uri="{28A0092B-C50C-407E-A947-70E740481C1C}">
                <a14:useLocalDpi xmlns:a14="http://schemas.microsoft.com/office/drawing/2010/main"/>
              </a:ext>
            </a:extLst>
          </a:blip>
          <a:srcRect/>
          <a:stretch/>
        </p:blipFill>
        <p:spPr>
          <a:xfrm rot="5400000">
            <a:off x="6349713" y="459052"/>
            <a:ext cx="6301336" cy="5383238"/>
          </a:xfrm>
          <a:prstGeom prst="rect">
            <a:avLst/>
          </a:prstGeom>
        </p:spPr>
      </p:pic>
      <p:sp>
        <p:nvSpPr>
          <p:cNvPr id="7" name="Titel 6"/>
          <p:cNvSpPr>
            <a:spLocks noGrp="1"/>
          </p:cNvSpPr>
          <p:nvPr>
            <p:ph type="title"/>
          </p:nvPr>
        </p:nvSpPr>
        <p:spPr>
          <a:xfrm>
            <a:off x="719997" y="894268"/>
            <a:ext cx="6723539" cy="893928"/>
          </a:xfrm>
        </p:spPr>
        <p:txBody>
          <a:bodyPr/>
          <a:lstStyle/>
          <a:p>
            <a:pPr>
              <a:lnSpc>
                <a:spcPct val="100000"/>
              </a:lnSpc>
            </a:pPr>
            <a:r>
              <a:rPr lang="da-DK" dirty="0">
                <a:solidFill>
                  <a:schemeClr val="tx2"/>
                </a:solidFill>
              </a:rPr>
              <a:t>8. Løber toilettet?</a:t>
            </a:r>
            <a:br>
              <a:rPr lang="da-DK" dirty="0">
                <a:solidFill>
                  <a:schemeClr val="tx2"/>
                </a:solidFill>
              </a:rPr>
            </a:br>
            <a:r>
              <a:rPr lang="da-DK" dirty="0">
                <a:solidFill>
                  <a:schemeClr val="tx2"/>
                </a:solidFill>
              </a:rPr>
              <a:t>På med handsken - postkort</a:t>
            </a:r>
          </a:p>
        </p:txBody>
      </p:sp>
      <p:sp>
        <p:nvSpPr>
          <p:cNvPr id="8" name="Pladsholder til indhold 7"/>
          <p:cNvSpPr>
            <a:spLocks noGrp="1"/>
          </p:cNvSpPr>
          <p:nvPr>
            <p:ph idx="1"/>
          </p:nvPr>
        </p:nvSpPr>
        <p:spPr>
          <a:xfrm>
            <a:off x="719997" y="2100699"/>
            <a:ext cx="5807411" cy="2179200"/>
          </a:xfrm>
        </p:spPr>
        <p:txBody>
          <a:bodyPr/>
          <a:lstStyle/>
          <a:p>
            <a:pPr marL="0" indent="0">
              <a:buNone/>
            </a:pPr>
            <a:r>
              <a:rPr lang="da-DK" sz="1800" dirty="0">
                <a:solidFill>
                  <a:schemeClr val="tx2"/>
                </a:solidFill>
                <a:latin typeface="+mj-lt"/>
              </a:rPr>
              <a:t>Hvad er det, og hvem er det til?</a:t>
            </a:r>
          </a:p>
          <a:p>
            <a:pPr marL="0" indent="0">
              <a:buNone/>
            </a:pPr>
            <a:r>
              <a:rPr lang="da-DK" sz="1800" dirty="0">
                <a:solidFill>
                  <a:schemeClr val="tx1"/>
                </a:solidFill>
              </a:rPr>
              <a:t>Vandspild sker også i toilettet. Men det kan være ubehageligt at undersøge uden de rette redskaber. Hjælp beboeren på vej med dette kit, der består af en handske og et postkort. På den måde bliver det meget nemt og overskueligt for beboerne selv at undersøge, om deres toilet løber.   </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11</a:t>
            </a:fld>
            <a:endParaRPr lang="da-DK" dirty="0"/>
          </a:p>
        </p:txBody>
      </p:sp>
      <p:sp>
        <p:nvSpPr>
          <p:cNvPr id="13" name="Pladsholder til indhold 9"/>
          <p:cNvSpPr txBox="1">
            <a:spLocks/>
          </p:cNvSpPr>
          <p:nvPr/>
        </p:nvSpPr>
        <p:spPr>
          <a:xfrm>
            <a:off x="6808763" y="5755149"/>
            <a:ext cx="5383237" cy="1123950"/>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a:t>
            </a:r>
          </a:p>
          <a:p>
            <a:pPr marL="0" indent="0">
              <a:buNone/>
            </a:pPr>
            <a:r>
              <a:rPr lang="da-DK" sz="1800" u="sng" dirty="0">
                <a:solidFill>
                  <a:schemeClr val="bg2"/>
                </a:solidFill>
                <a:hlinkClick r:id="rId5"/>
              </a:rPr>
              <a:t>Se mere om postkortet her.</a:t>
            </a:r>
            <a:endParaRPr lang="da-DK" sz="1800" dirty="0">
              <a:solidFill>
                <a:schemeClr val="bg2"/>
              </a:solidFill>
              <a:latin typeface="+mj-lt"/>
            </a:endParaRPr>
          </a:p>
        </p:txBody>
      </p:sp>
      <p:sp>
        <p:nvSpPr>
          <p:cNvPr id="9" name="Pladsholder til indhold 9"/>
          <p:cNvSpPr txBox="1">
            <a:spLocks/>
          </p:cNvSpPr>
          <p:nvPr/>
        </p:nvSpPr>
        <p:spPr>
          <a:xfrm>
            <a:off x="718434" y="4413572"/>
            <a:ext cx="5644266" cy="2179200"/>
          </a:xfrm>
          <a:prstGeom prst="rect">
            <a:avLst/>
          </a:prstGeom>
          <a:ln>
            <a:noFill/>
          </a:ln>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Font typeface="Arial" panose="020B0604020202020204" pitchFamily="34" charset="0"/>
              <a:buNone/>
            </a:pPr>
            <a:r>
              <a:rPr lang="da-DK" sz="1800" dirty="0">
                <a:solidFill>
                  <a:schemeClr val="tx2"/>
                </a:solidFill>
                <a:latin typeface="+mj-lt"/>
              </a:rPr>
              <a:t>Hvordan skaber det mere energivenlig drift?</a:t>
            </a:r>
          </a:p>
          <a:p>
            <a:pPr marL="0" indent="0">
              <a:buNone/>
            </a:pPr>
            <a:r>
              <a:rPr lang="da-DK" sz="1800" dirty="0">
                <a:solidFill>
                  <a:schemeClr val="tx1"/>
                </a:solidFill>
              </a:rPr>
              <a:t>Morten </a:t>
            </a:r>
            <a:r>
              <a:rPr lang="da-DK" sz="1800" dirty="0" err="1">
                <a:solidFill>
                  <a:schemeClr val="tx1"/>
                </a:solidFill>
              </a:rPr>
              <a:t>Nyhauge</a:t>
            </a:r>
            <a:r>
              <a:rPr lang="da-DK" sz="1800" dirty="0">
                <a:solidFill>
                  <a:schemeClr val="tx1"/>
                </a:solidFill>
              </a:rPr>
              <a:t> fra AKB København siger:</a:t>
            </a:r>
            <a:endParaRPr lang="da-DK" sz="1800" i="1" dirty="0">
              <a:solidFill>
                <a:schemeClr val="tx2"/>
              </a:solidFill>
            </a:endParaRPr>
          </a:p>
          <a:p>
            <a:pPr marL="0" indent="0">
              <a:buNone/>
            </a:pPr>
            <a:r>
              <a:rPr lang="da-DK" sz="1800" i="1" dirty="0">
                <a:solidFill>
                  <a:schemeClr val="tx2"/>
                </a:solidFill>
              </a:rPr>
              <a:t>”Det gav en besparelse, der svarer til en halv million kroner om året. Vi er selv lidt rystede over, hvor meget vi kunne spare, og det er beboerne også. Det, som beboerne sparer, ryger lige ned i deres egen lomme.”</a:t>
            </a:r>
            <a:br>
              <a:rPr lang="da-DK" sz="1800" dirty="0">
                <a:solidFill>
                  <a:schemeClr val="tx2"/>
                </a:solidFill>
              </a:rPr>
            </a:br>
            <a:br>
              <a:rPr lang="da-DK" sz="1800" dirty="0">
                <a:solidFill>
                  <a:schemeClr val="tx2"/>
                </a:solidFill>
              </a:rPr>
            </a:br>
            <a:endParaRPr lang="da-DK" sz="1800" dirty="0">
              <a:solidFill>
                <a:schemeClr val="tx1"/>
              </a:solidFill>
            </a:endParaRPr>
          </a:p>
        </p:txBody>
      </p:sp>
      <p:pic>
        <p:nvPicPr>
          <p:cNvPr id="9218" name="Picture 2" descr="H:\01 bro GDPR\Kunder\Kommuner\TMF, Teknik og Miljø Københavns Kommune\TMF Energipræsentation\andre grafikker [Recovered]-07.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068050" y="5755149"/>
            <a:ext cx="11239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37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6808763" y="-1"/>
            <a:ext cx="5383235" cy="68660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7" name="Picture 2">
            <a:extLst>
              <a:ext uri="{FF2B5EF4-FFF2-40B4-BE49-F238E27FC236}">
                <a16:creationId xmlns:a16="http://schemas.microsoft.com/office/drawing/2014/main" id="{EA9CE863-F8B0-44DF-AFF2-72981B0F5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2853">
            <a:off x="7256635" y="496941"/>
            <a:ext cx="4571846" cy="3428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6"/>
          <p:cNvSpPr>
            <a:spLocks noGrp="1"/>
          </p:cNvSpPr>
          <p:nvPr>
            <p:ph type="title"/>
          </p:nvPr>
        </p:nvSpPr>
        <p:spPr>
          <a:xfrm>
            <a:off x="687913" y="396966"/>
            <a:ext cx="9482782" cy="893928"/>
          </a:xfrm>
        </p:spPr>
        <p:txBody>
          <a:bodyPr/>
          <a:lstStyle/>
          <a:p>
            <a:r>
              <a:rPr lang="da-DK" dirty="0">
                <a:solidFill>
                  <a:schemeClr val="tx2"/>
                </a:solidFill>
              </a:rPr>
              <a:t>9. SMS et dialog redskab – en fortælling…</a:t>
            </a:r>
          </a:p>
        </p:txBody>
      </p:sp>
      <p:sp>
        <p:nvSpPr>
          <p:cNvPr id="10" name="Pladsholder til indhold 9"/>
          <p:cNvSpPr>
            <a:spLocks noGrp="1"/>
          </p:cNvSpPr>
          <p:nvPr>
            <p:ph sz="quarter" idx="14"/>
          </p:nvPr>
        </p:nvSpPr>
        <p:spPr>
          <a:xfrm>
            <a:off x="718434" y="4168044"/>
            <a:ext cx="6090325" cy="1677700"/>
          </a:xfrm>
          <a:ln>
            <a:noFill/>
          </a:ln>
        </p:spPr>
        <p:txBody>
          <a:bodyPr/>
          <a:lstStyle/>
          <a:p>
            <a:pPr marL="0" indent="0">
              <a:buNone/>
            </a:pPr>
            <a:r>
              <a:rPr lang="da-DK" sz="1800" dirty="0">
                <a:solidFill>
                  <a:schemeClr val="tx2"/>
                </a:solidFill>
                <a:latin typeface="+mj-lt"/>
              </a:rPr>
              <a:t>Hvordan skaber det mere energivenlig drift?</a:t>
            </a:r>
          </a:p>
          <a:p>
            <a:pPr marL="0" indent="0">
              <a:buNone/>
            </a:pPr>
            <a:r>
              <a:rPr lang="da-DK" sz="1800" i="1" dirty="0">
                <a:solidFill>
                  <a:schemeClr val="tx2"/>
                </a:solidFill>
              </a:rPr>
              <a:t>”SMS er en god måde at informere og involvere beboerne på. Vi bruger til at kommunikere alt fra driftstop, indkaldelse til ekstraordinær </a:t>
            </a:r>
            <a:r>
              <a:rPr lang="da-DK" sz="1800" i="1" dirty="0" err="1">
                <a:solidFill>
                  <a:schemeClr val="tx2"/>
                </a:solidFill>
              </a:rPr>
              <a:t>general-forsamling</a:t>
            </a:r>
            <a:r>
              <a:rPr lang="da-DK" sz="1800" i="1" dirty="0">
                <a:solidFill>
                  <a:schemeClr val="tx2"/>
                </a:solidFill>
              </a:rPr>
              <a:t> og til information om at, beboerne skal huske at slukke lyset. Det kan også være beskeder om, at i år har vi haft godt vejr, så derfor tænder vi for varmen lidt senere.” Siger Henrik Nielsen, som er varmemester i A/B Elleparken. </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12</a:t>
            </a:fld>
            <a:endParaRPr lang="da-DK" dirty="0"/>
          </a:p>
        </p:txBody>
      </p:sp>
      <p:sp>
        <p:nvSpPr>
          <p:cNvPr id="14" name="Pladsholder til indhold 7">
            <a:extLst>
              <a:ext uri="{FF2B5EF4-FFF2-40B4-BE49-F238E27FC236}">
                <a16:creationId xmlns:a16="http://schemas.microsoft.com/office/drawing/2014/main" id="{8C16BBDA-2945-4787-9F94-D8171F05ED0C}"/>
              </a:ext>
            </a:extLst>
          </p:cNvPr>
          <p:cNvSpPr txBox="1">
            <a:spLocks/>
          </p:cNvSpPr>
          <p:nvPr/>
        </p:nvSpPr>
        <p:spPr>
          <a:xfrm>
            <a:off x="719997" y="1442976"/>
            <a:ext cx="6088762" cy="2290828"/>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Font typeface="Arial" panose="020B0604020202020204" pitchFamily="34" charset="0"/>
              <a:buNone/>
            </a:pPr>
            <a:r>
              <a:rPr lang="da-DK" sz="1800" dirty="0">
                <a:solidFill>
                  <a:schemeClr val="tx2"/>
                </a:solidFill>
                <a:latin typeface="+mj-lt"/>
              </a:rPr>
              <a:t>Hvad er det?</a:t>
            </a:r>
          </a:p>
          <a:p>
            <a:pPr marL="0" indent="0">
              <a:buFont typeface="Arial" panose="020B0604020202020204" pitchFamily="34" charset="0"/>
              <a:buNone/>
            </a:pPr>
            <a:r>
              <a:rPr lang="da-DK" sz="1800" dirty="0">
                <a:solidFill>
                  <a:schemeClr val="tx1"/>
                </a:solidFill>
              </a:rPr>
              <a:t>Andelsforeningen kommunikerer over SMS, når varmemesteren skal i dialog med beboerne. Varmemesteren lage tidligere sedler i alle foreningens 124 postkasser, og satte opslag op i alle opgangene. Med SMS-løsningen kan varmemesteren let sende en besked ud til en bestemt gruppe beboere, da løsningen kan gruppere i fx opgange, gadeveje eller kun dem på øverste etage</a:t>
            </a:r>
          </a:p>
        </p:txBody>
      </p:sp>
      <p:pic>
        <p:nvPicPr>
          <p:cNvPr id="16" name="Billede 15">
            <a:extLst>
              <a:ext uri="{FF2B5EF4-FFF2-40B4-BE49-F238E27FC236}">
                <a16:creationId xmlns:a16="http://schemas.microsoft.com/office/drawing/2014/main" id="{420F4EB6-56A0-44A6-82A0-2A317507DB86}"/>
              </a:ext>
            </a:extLst>
          </p:cNvPr>
          <p:cNvPicPr/>
          <p:nvPr/>
        </p:nvPicPr>
        <p:blipFill rotWithShape="1">
          <a:blip r:embed="rId4"/>
          <a:srcRect l="22878" t="17163" r="23117" b="8378"/>
          <a:stretch/>
        </p:blipFill>
        <p:spPr bwMode="auto">
          <a:xfrm>
            <a:off x="6985223" y="3541294"/>
            <a:ext cx="2992965" cy="2157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1" name="Pladsholder til indhold 9">
            <a:extLst>
              <a:ext uri="{FF2B5EF4-FFF2-40B4-BE49-F238E27FC236}">
                <a16:creationId xmlns:a16="http://schemas.microsoft.com/office/drawing/2014/main" id="{90F27B3B-88FB-4074-A693-475D1C9A50E0}"/>
              </a:ext>
            </a:extLst>
          </p:cNvPr>
          <p:cNvSpPr txBox="1">
            <a:spLocks/>
          </p:cNvSpPr>
          <p:nvPr/>
        </p:nvSpPr>
        <p:spPr>
          <a:xfrm>
            <a:off x="6804230" y="5734050"/>
            <a:ext cx="5383237" cy="1123950"/>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a:t>
            </a:r>
          </a:p>
          <a:p>
            <a:pPr marL="0" indent="0">
              <a:buNone/>
            </a:pPr>
            <a:r>
              <a:rPr lang="da-DK" sz="1800" u="sng" dirty="0">
                <a:solidFill>
                  <a:schemeClr val="bg2"/>
                </a:solidFill>
                <a:hlinkClick r:id="rId5"/>
              </a:rPr>
              <a:t>Se side 16 i kataloget.</a:t>
            </a:r>
            <a:endParaRPr lang="da-DK" sz="1800" dirty="0">
              <a:solidFill>
                <a:schemeClr val="bg2"/>
              </a:solidFill>
              <a:latin typeface="+mj-lt"/>
            </a:endParaRPr>
          </a:p>
        </p:txBody>
      </p:sp>
      <p:pic>
        <p:nvPicPr>
          <p:cNvPr id="3" name="Billede 2">
            <a:extLst>
              <a:ext uri="{FF2B5EF4-FFF2-40B4-BE49-F238E27FC236}">
                <a16:creationId xmlns:a16="http://schemas.microsoft.com/office/drawing/2014/main" id="{700CE31A-C97E-4325-9C3D-B27EE7612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7642" y="5734983"/>
            <a:ext cx="1144146" cy="1135608"/>
          </a:xfrm>
          <a:prstGeom prst="rect">
            <a:avLst/>
          </a:prstGeom>
        </p:spPr>
      </p:pic>
    </p:spTree>
    <p:extLst>
      <p:ext uri="{BB962C8B-B14F-4D97-AF65-F5344CB8AC3E}">
        <p14:creationId xmlns:p14="http://schemas.microsoft.com/office/powerpoint/2010/main" val="68413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40F8B-BF4A-4862-8CD4-5B834ED3B189}"/>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B8307E7-6985-4402-B98C-1EA56AD10FB8}"/>
              </a:ext>
            </a:extLst>
          </p:cNvPr>
          <p:cNvSpPr>
            <a:spLocks noGrp="1"/>
          </p:cNvSpPr>
          <p:nvPr>
            <p:ph type="subTitle" idx="1"/>
          </p:nvPr>
        </p:nvSpPr>
        <p:spPr/>
        <p:txBody>
          <a:bodyPr/>
          <a:lstStyle/>
          <a:p>
            <a:endParaRPr lang="da-DK"/>
          </a:p>
        </p:txBody>
      </p:sp>
      <p:sp>
        <p:nvSpPr>
          <p:cNvPr id="4" name="Pladsholder til tekst 3">
            <a:extLst>
              <a:ext uri="{FF2B5EF4-FFF2-40B4-BE49-F238E27FC236}">
                <a16:creationId xmlns:a16="http://schemas.microsoft.com/office/drawing/2014/main" id="{B2AB78F2-2101-4309-8AE9-7B9FB9D1FFC8}"/>
              </a:ext>
            </a:extLst>
          </p:cNvPr>
          <p:cNvSpPr>
            <a:spLocks noGrp="1"/>
          </p:cNvSpPr>
          <p:nvPr>
            <p:ph type="body" sz="quarter" idx="17"/>
          </p:nvPr>
        </p:nvSpPr>
        <p:spPr/>
        <p:txBody>
          <a:bodyPr/>
          <a:lstStyle/>
          <a:p>
            <a:endParaRPr lang="da-DK"/>
          </a:p>
        </p:txBody>
      </p:sp>
      <p:sp>
        <p:nvSpPr>
          <p:cNvPr id="5" name="Pladsholder til tekst 4">
            <a:extLst>
              <a:ext uri="{FF2B5EF4-FFF2-40B4-BE49-F238E27FC236}">
                <a16:creationId xmlns:a16="http://schemas.microsoft.com/office/drawing/2014/main" id="{7F43CF71-1AB1-495E-A10B-25BAF6EDF452}"/>
              </a:ext>
            </a:extLst>
          </p:cNvPr>
          <p:cNvSpPr>
            <a:spLocks noGrp="1"/>
          </p:cNvSpPr>
          <p:nvPr>
            <p:ph type="body" sz="quarter" idx="18"/>
          </p:nvPr>
        </p:nvSpPr>
        <p:spPr/>
        <p:txBody>
          <a:bodyPr/>
          <a:lstStyle/>
          <a:p>
            <a:endParaRPr lang="da-DK"/>
          </a:p>
        </p:txBody>
      </p:sp>
      <p:sp>
        <p:nvSpPr>
          <p:cNvPr id="6" name="Pladsholder til tekst 5">
            <a:extLst>
              <a:ext uri="{FF2B5EF4-FFF2-40B4-BE49-F238E27FC236}">
                <a16:creationId xmlns:a16="http://schemas.microsoft.com/office/drawing/2014/main" id="{43BCC58D-40A2-419D-8D2E-851D780CD49F}"/>
              </a:ext>
            </a:extLst>
          </p:cNvPr>
          <p:cNvSpPr>
            <a:spLocks noGrp="1"/>
          </p:cNvSpPr>
          <p:nvPr>
            <p:ph type="body" sz="quarter" idx="19"/>
          </p:nvPr>
        </p:nvSpPr>
        <p:spPr/>
        <p:txBody>
          <a:bodyPr/>
          <a:lstStyle/>
          <a:p>
            <a:endParaRPr lang="da-DK"/>
          </a:p>
        </p:txBody>
      </p:sp>
      <p:sp>
        <p:nvSpPr>
          <p:cNvPr id="7" name="Pladsholder til sidefod 6">
            <a:extLst>
              <a:ext uri="{FF2B5EF4-FFF2-40B4-BE49-F238E27FC236}">
                <a16:creationId xmlns:a16="http://schemas.microsoft.com/office/drawing/2014/main" id="{D14F6E28-C7F2-4061-8833-3EFA5E0F8631}"/>
              </a:ext>
            </a:extLst>
          </p:cNvPr>
          <p:cNvSpPr>
            <a:spLocks noGrp="1"/>
          </p:cNvSpPr>
          <p:nvPr>
            <p:ph type="ftr" sz="quarter" idx="11"/>
          </p:nvPr>
        </p:nvSpPr>
        <p:spPr/>
        <p:txBody>
          <a:bodyPr/>
          <a:lstStyle/>
          <a:p>
            <a:r>
              <a:rPr lang="da-DK"/>
              <a:t>Sidehoved</a:t>
            </a:r>
            <a:endParaRPr lang="da-DK" dirty="0"/>
          </a:p>
        </p:txBody>
      </p:sp>
      <p:sp>
        <p:nvSpPr>
          <p:cNvPr id="8" name="Pladsholder til slidenummer 7">
            <a:extLst>
              <a:ext uri="{FF2B5EF4-FFF2-40B4-BE49-F238E27FC236}">
                <a16:creationId xmlns:a16="http://schemas.microsoft.com/office/drawing/2014/main" id="{D9DEE6EF-0B90-4462-946A-F28894F89B0A}"/>
              </a:ext>
            </a:extLst>
          </p:cNvPr>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9" name="Billede 8">
            <a:extLst>
              <a:ext uri="{FF2B5EF4-FFF2-40B4-BE49-F238E27FC236}">
                <a16:creationId xmlns:a16="http://schemas.microsoft.com/office/drawing/2014/main" id="{B455D761-8947-4805-81B1-A028C5ED09C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02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01 bro GDPR\Kunder\Kommuner\TMF, Teknik og Miljø Københavns Kommune\TMF Energipræsentation\Vicevært.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2936" y="1067558"/>
            <a:ext cx="9316996" cy="5292990"/>
          </a:xfrm>
          <a:prstGeom prst="round2DiagRect">
            <a:avLst>
              <a:gd name="adj1" fmla="val 50000"/>
              <a:gd name="adj2" fmla="val 0"/>
            </a:avLst>
          </a:prstGeom>
          <a:noFill/>
          <a:extLst>
            <a:ext uri="{909E8E84-426E-40DD-AFC4-6F175D3DCCD1}">
              <a14:hiddenFill xmlns:a14="http://schemas.microsoft.com/office/drawing/2010/main">
                <a:solidFill>
                  <a:srgbClr val="FFFFFF"/>
                </a:solidFill>
              </a14:hiddenFill>
            </a:ext>
          </a:extLst>
        </p:spPr>
      </p:pic>
      <p:sp>
        <p:nvSpPr>
          <p:cNvPr id="15" name="Undertitel 14"/>
          <p:cNvSpPr>
            <a:spLocks noGrp="1"/>
          </p:cNvSpPr>
          <p:nvPr>
            <p:ph type="subTitle" idx="1"/>
          </p:nvPr>
        </p:nvSpPr>
        <p:spPr>
          <a:xfrm>
            <a:off x="832936" y="6051376"/>
            <a:ext cx="3117388" cy="529310"/>
          </a:xfrm>
        </p:spPr>
        <p:txBody>
          <a:bodyPr vert="horz" lIns="0" tIns="0" rIns="0" bIns="0" rtlCol="0" anchor="t">
            <a:normAutofit/>
          </a:bodyPr>
          <a:lstStyle/>
          <a:p>
            <a:r>
              <a:rPr lang="da-DK" dirty="0">
                <a:latin typeface="KBH"/>
                <a:hlinkClick r:id="rId3"/>
              </a:rPr>
              <a:t>energispring.dk</a:t>
            </a:r>
          </a:p>
        </p:txBody>
      </p:sp>
      <p:sp>
        <p:nvSpPr>
          <p:cNvPr id="6" name="Pladsholder til sidefod 5"/>
          <p:cNvSpPr>
            <a:spLocks noGrp="1"/>
          </p:cNvSpPr>
          <p:nvPr>
            <p:ph type="ftr" sz="quarter" idx="11"/>
          </p:nvPr>
        </p:nvSpPr>
        <p:spPr/>
        <p:txBody>
          <a:bodyPr/>
          <a:lstStyle/>
          <a:p>
            <a:r>
              <a:rPr lang="da-DK" noProof="0"/>
              <a:t>Sidehoved</a:t>
            </a:r>
            <a:endParaRPr lang="da-DK" noProof="0" dirty="0"/>
          </a:p>
        </p:txBody>
      </p:sp>
      <p:sp>
        <p:nvSpPr>
          <p:cNvPr id="7" name="Pladsholder til diasnummer 6"/>
          <p:cNvSpPr>
            <a:spLocks noGrp="1"/>
          </p:cNvSpPr>
          <p:nvPr>
            <p:ph type="sldNum" sz="quarter" idx="12"/>
          </p:nvPr>
        </p:nvSpPr>
        <p:spPr/>
        <p:txBody>
          <a:bodyPr/>
          <a:lstStyle/>
          <a:p>
            <a:fld id="{24C8C45C-947F-4981-8B3F-4F32E973C901}" type="slidenum">
              <a:rPr lang="da-DK" smtClean="0"/>
              <a:pPr/>
              <a:t>14</a:t>
            </a:fld>
            <a:endParaRPr lang="da-DK" dirty="0"/>
          </a:p>
        </p:txBody>
      </p:sp>
      <p:pic>
        <p:nvPicPr>
          <p:cNvPr id="2" name="Picture 2" descr="\\server\Fælles\01 bro GDPR\Kunder\Kommuner\TMF, Teknik og Miljø Københavns Kommune\TMF Energipræsentation\Assets\Asset 10dsd.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19541089">
            <a:off x="8322982" y="424218"/>
            <a:ext cx="1175844" cy="1438155"/>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id="{F5ECAA18-4054-48D6-8273-F70A2768F4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3522" y="2611391"/>
            <a:ext cx="636802" cy="632051"/>
          </a:xfrm>
          <a:prstGeom prst="rect">
            <a:avLst/>
          </a:prstGeom>
        </p:spPr>
      </p:pic>
    </p:spTree>
    <p:extLst>
      <p:ext uri="{BB962C8B-B14F-4D97-AF65-F5344CB8AC3E}">
        <p14:creationId xmlns:p14="http://schemas.microsoft.com/office/powerpoint/2010/main" val="54116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88437" y="225605"/>
            <a:ext cx="10058400" cy="5714161"/>
          </a:xfrm>
          <a:prstGeom prst="rect">
            <a:avLst/>
          </a:prstGeom>
        </p:spPr>
      </p:pic>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a:xfrm>
            <a:off x="719998" y="717806"/>
            <a:ext cx="10752002" cy="893928"/>
          </a:xfrm>
        </p:spPr>
        <p:txBody>
          <a:bodyPr/>
          <a:lstStyle/>
          <a:p>
            <a:r>
              <a:rPr lang="da-DK" dirty="0">
                <a:solidFill>
                  <a:schemeClr val="bg2"/>
                </a:solidFill>
              </a:rPr>
              <a:t>9 værktøjer</a:t>
            </a:r>
            <a:br>
              <a:rPr lang="da-DK" dirty="0"/>
            </a:br>
            <a:r>
              <a:rPr lang="da-DK" dirty="0"/>
              <a:t>Fra kælder til kvist</a:t>
            </a:r>
          </a:p>
        </p:txBody>
      </p:sp>
      <p:sp>
        <p:nvSpPr>
          <p:cNvPr id="5" name="Slide Number Placehold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2</a:t>
            </a:fld>
            <a:endParaRPr lang="da-DK" noProof="0" dirty="0"/>
          </a:p>
        </p:txBody>
      </p:sp>
      <p:sp>
        <p:nvSpPr>
          <p:cNvPr id="6" name="Pladsholder til tekst 5"/>
          <p:cNvSpPr>
            <a:spLocks noGrp="1"/>
          </p:cNvSpPr>
          <p:nvPr>
            <p:ph type="body" sz="quarter" idx="13"/>
          </p:nvPr>
        </p:nvSpPr>
        <p:spPr>
          <a:xfrm>
            <a:off x="702185" y="1828865"/>
            <a:ext cx="10752001" cy="3945600"/>
          </a:xfrm>
        </p:spPr>
        <p:txBody>
          <a:bodyPr/>
          <a:lstStyle/>
          <a:p>
            <a:pPr>
              <a:spcBef>
                <a:spcPts val="600"/>
              </a:spcBef>
              <a:buClr>
                <a:schemeClr val="bg2"/>
              </a:buClr>
            </a:pPr>
            <a:r>
              <a:rPr lang="da-DK" dirty="0"/>
              <a:t>Energiadfærd i bygninger - hverdagsrutiner </a:t>
            </a:r>
          </a:p>
          <a:p>
            <a:pPr>
              <a:spcBef>
                <a:spcPts val="600"/>
              </a:spcBef>
              <a:buClr>
                <a:schemeClr val="bg2"/>
              </a:buClr>
            </a:pPr>
            <a:r>
              <a:rPr lang="da-DK" dirty="0"/>
              <a:t>Skilte og tjekliste til </a:t>
            </a:r>
            <a:br>
              <a:rPr lang="da-DK" dirty="0"/>
            </a:br>
            <a:r>
              <a:rPr lang="da-DK" dirty="0"/>
              <a:t>fjernvarmekælderen</a:t>
            </a:r>
          </a:p>
          <a:p>
            <a:pPr>
              <a:spcBef>
                <a:spcPts val="600"/>
              </a:spcBef>
              <a:buClr>
                <a:schemeClr val="bg2"/>
              </a:buClr>
            </a:pPr>
            <a:r>
              <a:rPr lang="da-DK" dirty="0"/>
              <a:t>Film om energirigtig drift – 45 film</a:t>
            </a:r>
          </a:p>
          <a:p>
            <a:pPr>
              <a:spcBef>
                <a:spcPts val="600"/>
              </a:spcBef>
              <a:buClr>
                <a:schemeClr val="bg2"/>
              </a:buClr>
            </a:pPr>
            <a:r>
              <a:rPr lang="da-DK" dirty="0"/>
              <a:t>Klistermærke og </a:t>
            </a:r>
            <a:r>
              <a:rPr lang="da-DK" dirty="0" err="1"/>
              <a:t>hanger</a:t>
            </a:r>
            <a:r>
              <a:rPr lang="da-DK" dirty="0"/>
              <a:t> til </a:t>
            </a:r>
            <a:br>
              <a:rPr lang="da-DK" dirty="0"/>
            </a:br>
            <a:r>
              <a:rPr lang="da-DK" dirty="0"/>
              <a:t>indstilling af radiator </a:t>
            </a:r>
          </a:p>
          <a:p>
            <a:pPr>
              <a:spcBef>
                <a:spcPts val="600"/>
              </a:spcBef>
              <a:buClr>
                <a:schemeClr val="bg2"/>
              </a:buClr>
            </a:pPr>
            <a:r>
              <a:rPr lang="da-DK" dirty="0"/>
              <a:t>Indeklimakortet</a:t>
            </a:r>
          </a:p>
          <a:p>
            <a:pPr>
              <a:spcBef>
                <a:spcPts val="600"/>
              </a:spcBef>
              <a:buClr>
                <a:schemeClr val="bg2"/>
              </a:buClr>
            </a:pPr>
            <a:r>
              <a:rPr lang="da-DK" dirty="0"/>
              <a:t>Spar på drikkevandet - postkort</a:t>
            </a:r>
          </a:p>
          <a:p>
            <a:pPr>
              <a:spcBef>
                <a:spcPts val="600"/>
              </a:spcBef>
              <a:buClr>
                <a:schemeClr val="bg2"/>
              </a:buClr>
            </a:pPr>
            <a:r>
              <a:rPr lang="da-DK" dirty="0"/>
              <a:t>Spar på vandet i badet - </a:t>
            </a:r>
            <a:r>
              <a:rPr lang="da-DK" dirty="0" err="1"/>
              <a:t>hanger</a:t>
            </a:r>
            <a:endParaRPr lang="da-DK" dirty="0"/>
          </a:p>
          <a:p>
            <a:pPr>
              <a:spcBef>
                <a:spcPts val="600"/>
              </a:spcBef>
              <a:buClr>
                <a:schemeClr val="bg2"/>
              </a:buClr>
            </a:pPr>
            <a:r>
              <a:rPr lang="da-DK" dirty="0"/>
              <a:t>Løber toilettet? På med handsken – postkort</a:t>
            </a:r>
          </a:p>
          <a:p>
            <a:pPr>
              <a:spcBef>
                <a:spcPts val="600"/>
              </a:spcBef>
              <a:buClr>
                <a:schemeClr val="bg2"/>
              </a:buClr>
            </a:pPr>
            <a:r>
              <a:rPr lang="da-DK" dirty="0"/>
              <a:t>SMS et dialog redskab – en fortælling…</a:t>
            </a:r>
          </a:p>
        </p:txBody>
      </p:sp>
      <p:sp>
        <p:nvSpPr>
          <p:cNvPr id="13" name="Rektangel 12"/>
          <p:cNvSpPr/>
          <p:nvPr/>
        </p:nvSpPr>
        <p:spPr>
          <a:xfrm>
            <a:off x="7210121" y="4732382"/>
            <a:ext cx="748146" cy="831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Rektangel 13"/>
          <p:cNvSpPr/>
          <p:nvPr/>
        </p:nvSpPr>
        <p:spPr>
          <a:xfrm>
            <a:off x="8034488" y="4749111"/>
            <a:ext cx="748146" cy="831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Rektangel 14"/>
          <p:cNvSpPr/>
          <p:nvPr/>
        </p:nvSpPr>
        <p:spPr>
          <a:xfrm>
            <a:off x="8827364" y="4708530"/>
            <a:ext cx="748146" cy="831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6" name="Rektangel 15"/>
          <p:cNvSpPr/>
          <p:nvPr/>
        </p:nvSpPr>
        <p:spPr>
          <a:xfrm>
            <a:off x="6616864" y="3512909"/>
            <a:ext cx="748146" cy="831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Rektangel 16"/>
          <p:cNvSpPr/>
          <p:nvPr/>
        </p:nvSpPr>
        <p:spPr>
          <a:xfrm>
            <a:off x="7631457" y="2676481"/>
            <a:ext cx="1242081" cy="831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Rektangel 18"/>
          <p:cNvSpPr/>
          <p:nvPr/>
        </p:nvSpPr>
        <p:spPr>
          <a:xfrm>
            <a:off x="9823907" y="1994741"/>
            <a:ext cx="748146" cy="831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0" name="Rektangel 19"/>
          <p:cNvSpPr/>
          <p:nvPr/>
        </p:nvSpPr>
        <p:spPr>
          <a:xfrm>
            <a:off x="10572056" y="1946615"/>
            <a:ext cx="990807" cy="831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21" name="Billede 20">
            <a:extLst>
              <a:ext uri="{FF2B5EF4-FFF2-40B4-BE49-F238E27FC236}">
                <a16:creationId xmlns:a16="http://schemas.microsoft.com/office/drawing/2014/main" id="{B92E6A93-24A0-4127-A42E-4B9FE09B5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4056" y="5344141"/>
            <a:ext cx="636802" cy="632051"/>
          </a:xfrm>
          <a:prstGeom prst="rect">
            <a:avLst/>
          </a:prstGeom>
        </p:spPr>
      </p:pic>
      <p:pic>
        <p:nvPicPr>
          <p:cNvPr id="22" name="Picture 2" descr="H:\01 bro GDPR\Kunder\Kommuner\TMF, Teknik og Miljø Københavns Kommune\TMF Energipræsentation\Vicevært.png">
            <a:extLst>
              <a:ext uri="{FF2B5EF4-FFF2-40B4-BE49-F238E27FC236}">
                <a16:creationId xmlns:a16="http://schemas.microsoft.com/office/drawing/2014/main" id="{99934BD2-A813-4527-98D3-3C49E6EE73A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248257" y="5487038"/>
            <a:ext cx="1392523" cy="10317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Rektangel 22">
            <a:extLst>
              <a:ext uri="{FF2B5EF4-FFF2-40B4-BE49-F238E27FC236}">
                <a16:creationId xmlns:a16="http://schemas.microsoft.com/office/drawing/2014/main" id="{4B6DCD0F-CDCB-4FDE-AA72-CD111854E0B3}"/>
              </a:ext>
            </a:extLst>
          </p:cNvPr>
          <p:cNvSpPr/>
          <p:nvPr/>
        </p:nvSpPr>
        <p:spPr>
          <a:xfrm>
            <a:off x="10338779" y="5243263"/>
            <a:ext cx="1392522" cy="1384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Rektangel 17"/>
          <p:cNvSpPr/>
          <p:nvPr/>
        </p:nvSpPr>
        <p:spPr>
          <a:xfrm>
            <a:off x="8809312" y="2761846"/>
            <a:ext cx="748146" cy="831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4" name="Billede 3">
            <a:extLst>
              <a:ext uri="{FF2B5EF4-FFF2-40B4-BE49-F238E27FC236}">
                <a16:creationId xmlns:a16="http://schemas.microsoft.com/office/drawing/2014/main" id="{D0265E69-3B4C-41F1-94A0-DE944A716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7182" y="4783067"/>
            <a:ext cx="2305050" cy="704850"/>
          </a:xfrm>
          <a:prstGeom prst="rect">
            <a:avLst/>
          </a:prstGeom>
        </p:spPr>
      </p:pic>
      <p:pic>
        <p:nvPicPr>
          <p:cNvPr id="8" name="Billede 7">
            <a:extLst>
              <a:ext uri="{FF2B5EF4-FFF2-40B4-BE49-F238E27FC236}">
                <a16:creationId xmlns:a16="http://schemas.microsoft.com/office/drawing/2014/main" id="{DFC02788-F24D-4EC4-B70E-35A674E12F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2400" y="2755279"/>
            <a:ext cx="2924175" cy="1504950"/>
          </a:xfrm>
          <a:prstGeom prst="rect">
            <a:avLst/>
          </a:prstGeom>
        </p:spPr>
      </p:pic>
      <p:pic>
        <p:nvPicPr>
          <p:cNvPr id="10" name="Billede 9">
            <a:extLst>
              <a:ext uri="{FF2B5EF4-FFF2-40B4-BE49-F238E27FC236}">
                <a16:creationId xmlns:a16="http://schemas.microsoft.com/office/drawing/2014/main" id="{9DC67E9A-2F9B-4896-9534-5A6D185A11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5046" y="5483854"/>
            <a:ext cx="666750" cy="666750"/>
          </a:xfrm>
          <a:prstGeom prst="rect">
            <a:avLst/>
          </a:prstGeom>
        </p:spPr>
      </p:pic>
      <p:pic>
        <p:nvPicPr>
          <p:cNvPr id="24" name="Billede 23" descr="Et billede, der indeholder tekst, clipart&#10;&#10;Automatisk genereret beskrivelse">
            <a:extLst>
              <a:ext uri="{FF2B5EF4-FFF2-40B4-BE49-F238E27FC236}">
                <a16:creationId xmlns:a16="http://schemas.microsoft.com/office/drawing/2014/main" id="{870037FB-14AF-4B5E-B973-12ACE0CD0B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7309" y="2067477"/>
            <a:ext cx="1466850" cy="685800"/>
          </a:xfrm>
          <a:prstGeom prst="rect">
            <a:avLst/>
          </a:prstGeom>
        </p:spPr>
      </p:pic>
    </p:spTree>
    <p:extLst>
      <p:ext uri="{BB962C8B-B14F-4D97-AF65-F5344CB8AC3E}">
        <p14:creationId xmlns:p14="http://schemas.microsoft.com/office/powerpoint/2010/main" val="7350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childTnLst>
                                </p:cTn>
                              </p:par>
                              <p:par>
                                <p:cTn id="8" presetID="10" presetClass="exit" presetSubtype="0" fill="hold" grpId="0" nodeType="withEffect">
                                  <p:stCondLst>
                                    <p:cond delay="0"/>
                                  </p:stCondLst>
                                  <p:childTnLst>
                                    <p:animEffect transition="out" filter="fade">
                                      <p:cBhvr>
                                        <p:cTn id="9" dur="750"/>
                                        <p:tgtEl>
                                          <p:spTgt spid="13"/>
                                        </p:tgtEl>
                                      </p:cBhvr>
                                    </p:animEffect>
                                    <p:set>
                                      <p:cBhvr>
                                        <p:cTn id="10" dur="1" fill="hold">
                                          <p:stCondLst>
                                            <p:cond delay="749"/>
                                          </p:stCondLst>
                                        </p:cTn>
                                        <p:tgtEl>
                                          <p:spTgt spid="13"/>
                                        </p:tgtEl>
                                        <p:attrNameLst>
                                          <p:attrName>style.visibility</p:attrName>
                                        </p:attrNameLst>
                                      </p:cBhvr>
                                      <p:to>
                                        <p:strVal val="hidden"/>
                                      </p:to>
                                    </p:se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750"/>
                                        <p:tgtEl>
                                          <p:spTgt spid="6">
                                            <p:txEl>
                                              <p:pRg st="1" end="1"/>
                                            </p:txEl>
                                          </p:spTgt>
                                        </p:tgtEl>
                                      </p:cBhvr>
                                    </p:animEffect>
                                  </p:childTnLst>
                                </p:cTn>
                              </p:par>
                              <p:par>
                                <p:cTn id="15" presetID="10" presetClass="exit" presetSubtype="0" fill="hold" grpId="0" nodeType="withEffect">
                                  <p:stCondLst>
                                    <p:cond delay="0"/>
                                  </p:stCondLst>
                                  <p:childTnLst>
                                    <p:animEffect transition="out" filter="fade">
                                      <p:cBhvr>
                                        <p:cTn id="16" dur="750"/>
                                        <p:tgtEl>
                                          <p:spTgt spid="14"/>
                                        </p:tgtEl>
                                      </p:cBhvr>
                                    </p:animEffect>
                                    <p:set>
                                      <p:cBhvr>
                                        <p:cTn id="17" dur="1" fill="hold">
                                          <p:stCondLst>
                                            <p:cond delay="749"/>
                                          </p:stCondLst>
                                        </p:cTn>
                                        <p:tgtEl>
                                          <p:spTgt spid="14"/>
                                        </p:tgtEl>
                                        <p:attrNameLst>
                                          <p:attrName>style.visibility</p:attrName>
                                        </p:attrNameLst>
                                      </p:cBhvr>
                                      <p:to>
                                        <p:strVal val="hidden"/>
                                      </p:to>
                                    </p:se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750"/>
                                        <p:tgtEl>
                                          <p:spTgt spid="6">
                                            <p:txEl>
                                              <p:pRg st="2" end="2"/>
                                            </p:txEl>
                                          </p:spTgt>
                                        </p:tgtEl>
                                      </p:cBhvr>
                                    </p:animEffect>
                                  </p:childTnLst>
                                </p:cTn>
                              </p:par>
                              <p:par>
                                <p:cTn id="22" presetID="10" presetClass="exit" presetSubtype="0" fill="hold" grpId="0" nodeType="withEffect">
                                  <p:stCondLst>
                                    <p:cond delay="0"/>
                                  </p:stCondLst>
                                  <p:childTnLst>
                                    <p:animEffect transition="out" filter="fade">
                                      <p:cBhvr>
                                        <p:cTn id="23" dur="750"/>
                                        <p:tgtEl>
                                          <p:spTgt spid="15"/>
                                        </p:tgtEl>
                                      </p:cBhvr>
                                    </p:animEffect>
                                    <p:set>
                                      <p:cBhvr>
                                        <p:cTn id="24" dur="1" fill="hold">
                                          <p:stCondLst>
                                            <p:cond delay="749"/>
                                          </p:stCondLst>
                                        </p:cTn>
                                        <p:tgtEl>
                                          <p:spTgt spid="15"/>
                                        </p:tgtEl>
                                        <p:attrNameLst>
                                          <p:attrName>style.visibility</p:attrName>
                                        </p:attrNameLst>
                                      </p:cBhvr>
                                      <p:to>
                                        <p:strVal val="hidden"/>
                                      </p:to>
                                    </p:se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750"/>
                                        <p:tgtEl>
                                          <p:spTgt spid="6">
                                            <p:txEl>
                                              <p:pRg st="3" end="3"/>
                                            </p:txEl>
                                          </p:spTgt>
                                        </p:tgtEl>
                                      </p:cBhvr>
                                    </p:animEffect>
                                  </p:childTnLst>
                                </p:cTn>
                              </p:par>
                              <p:par>
                                <p:cTn id="29" presetID="10" presetClass="exit" presetSubtype="0" fill="hold" grpId="0" nodeType="withEffect">
                                  <p:stCondLst>
                                    <p:cond delay="0"/>
                                  </p:stCondLst>
                                  <p:childTnLst>
                                    <p:animEffect transition="out" filter="fade">
                                      <p:cBhvr>
                                        <p:cTn id="30" dur="750"/>
                                        <p:tgtEl>
                                          <p:spTgt spid="16"/>
                                        </p:tgtEl>
                                      </p:cBhvr>
                                    </p:animEffect>
                                    <p:set>
                                      <p:cBhvr>
                                        <p:cTn id="31" dur="1" fill="hold">
                                          <p:stCondLst>
                                            <p:cond delay="749"/>
                                          </p:stCondLst>
                                        </p:cTn>
                                        <p:tgtEl>
                                          <p:spTgt spid="16"/>
                                        </p:tgtEl>
                                        <p:attrNameLst>
                                          <p:attrName>style.visibility</p:attrName>
                                        </p:attrNameLst>
                                      </p:cBhvr>
                                      <p:to>
                                        <p:strVal val="hidden"/>
                                      </p:to>
                                    </p:se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750"/>
                                        <p:tgtEl>
                                          <p:spTgt spid="6">
                                            <p:txEl>
                                              <p:pRg st="4" end="4"/>
                                            </p:txEl>
                                          </p:spTgt>
                                        </p:tgtEl>
                                      </p:cBhvr>
                                    </p:animEffect>
                                  </p:childTnLst>
                                </p:cTn>
                              </p:par>
                              <p:par>
                                <p:cTn id="36" presetID="10" presetClass="exit" presetSubtype="0" fill="hold" grpId="0" nodeType="withEffect">
                                  <p:stCondLst>
                                    <p:cond delay="0"/>
                                  </p:stCondLst>
                                  <p:childTnLst>
                                    <p:animEffect transition="out" filter="fade">
                                      <p:cBhvr>
                                        <p:cTn id="37" dur="750"/>
                                        <p:tgtEl>
                                          <p:spTgt spid="17"/>
                                        </p:tgtEl>
                                      </p:cBhvr>
                                    </p:animEffect>
                                    <p:set>
                                      <p:cBhvr>
                                        <p:cTn id="38" dur="1" fill="hold">
                                          <p:stCondLst>
                                            <p:cond delay="749"/>
                                          </p:stCondLst>
                                        </p:cTn>
                                        <p:tgtEl>
                                          <p:spTgt spid="17"/>
                                        </p:tgtEl>
                                        <p:attrNameLst>
                                          <p:attrName>style.visibility</p:attrName>
                                        </p:attrNameLst>
                                      </p:cBhvr>
                                      <p:to>
                                        <p:strVal val="hidden"/>
                                      </p:to>
                                    </p:set>
                                  </p:childTnLst>
                                </p:cTn>
                              </p:par>
                            </p:childTnLst>
                          </p:cTn>
                        </p:par>
                        <p:par>
                          <p:cTn id="39" fill="hold">
                            <p:stCondLst>
                              <p:cond delay="3750"/>
                            </p:stCondLst>
                            <p:childTnLst>
                              <p:par>
                                <p:cTn id="40" presetID="10" presetClass="entr" presetSubtype="0" fill="hold" grpId="0"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750"/>
                                        <p:tgtEl>
                                          <p:spTgt spid="6">
                                            <p:txEl>
                                              <p:pRg st="5" end="5"/>
                                            </p:txEl>
                                          </p:spTgt>
                                        </p:tgtEl>
                                      </p:cBhvr>
                                    </p:animEffect>
                                  </p:childTnLst>
                                </p:cTn>
                              </p:par>
                              <p:par>
                                <p:cTn id="43" presetID="10" presetClass="exit" presetSubtype="0" fill="hold" grpId="0" nodeType="withEffect">
                                  <p:stCondLst>
                                    <p:cond delay="0"/>
                                  </p:stCondLst>
                                  <p:childTnLst>
                                    <p:animEffect transition="out" filter="fade">
                                      <p:cBhvr>
                                        <p:cTn id="44" dur="750"/>
                                        <p:tgtEl>
                                          <p:spTgt spid="18"/>
                                        </p:tgtEl>
                                      </p:cBhvr>
                                    </p:animEffect>
                                    <p:set>
                                      <p:cBhvr>
                                        <p:cTn id="45" dur="1" fill="hold">
                                          <p:stCondLst>
                                            <p:cond delay="749"/>
                                          </p:stCondLst>
                                        </p:cTn>
                                        <p:tgtEl>
                                          <p:spTgt spid="18"/>
                                        </p:tgtEl>
                                        <p:attrNameLst>
                                          <p:attrName>style.visibility</p:attrName>
                                        </p:attrNameLst>
                                      </p:cBhvr>
                                      <p:to>
                                        <p:strVal val="hidden"/>
                                      </p:to>
                                    </p:se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750"/>
                                        <p:tgtEl>
                                          <p:spTgt spid="6">
                                            <p:txEl>
                                              <p:pRg st="6" end="6"/>
                                            </p:txEl>
                                          </p:spTgt>
                                        </p:tgtEl>
                                      </p:cBhvr>
                                    </p:animEffect>
                                  </p:childTnLst>
                                </p:cTn>
                              </p:par>
                              <p:par>
                                <p:cTn id="50" presetID="10" presetClass="exit" presetSubtype="0" fill="hold" grpId="0" nodeType="withEffect" nodePh="1">
                                  <p:stCondLst>
                                    <p:cond delay="0"/>
                                  </p:stCondLst>
                                  <p:endCondLst>
                                    <p:cond evt="begin" delay="0">
                                      <p:tn val="50"/>
                                    </p:cond>
                                  </p:endCondLst>
                                  <p:childTnLst>
                                    <p:animEffect transition="out" filter="fade">
                                      <p:cBhvr>
                                        <p:cTn id="51" dur="750"/>
                                        <p:tgtEl>
                                          <p:spTgt spid="19">
                                            <p:txEl>
                                              <p:charRg st="4294967295" end="4294967295"/>
                                            </p:txEl>
                                          </p:spTgt>
                                        </p:tgtEl>
                                      </p:cBhvr>
                                    </p:animEffect>
                                    <p:set>
                                      <p:cBhvr>
                                        <p:cTn id="52" dur="1" fill="hold">
                                          <p:stCondLst>
                                            <p:cond delay="749"/>
                                          </p:stCondLst>
                                        </p:cTn>
                                        <p:tgtEl>
                                          <p:spTgt spid="19">
                                            <p:txEl>
                                              <p:charRg st="4294967295" end="4294967295"/>
                                            </p:txEl>
                                          </p:spTgt>
                                        </p:tgtEl>
                                        <p:attrNameLst>
                                          <p:attrName>style.visibility</p:attrName>
                                        </p:attrNameLst>
                                      </p:cBhvr>
                                      <p:to>
                                        <p:strVal val="hidden"/>
                                      </p:to>
                                    </p:set>
                                  </p:childTnLst>
                                </p:cTn>
                              </p:par>
                            </p:childTnLst>
                          </p:cTn>
                        </p:par>
                        <p:par>
                          <p:cTn id="53" fill="hold">
                            <p:stCondLst>
                              <p:cond delay="5250"/>
                            </p:stCondLst>
                            <p:childTnLst>
                              <p:par>
                                <p:cTn id="54" presetID="10" presetClass="entr" presetSubtype="0" fill="hold" grpId="0" nodeType="after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750"/>
                                        <p:tgtEl>
                                          <p:spTgt spid="6">
                                            <p:txEl>
                                              <p:pRg st="7" end="7"/>
                                            </p:txEl>
                                          </p:spTgt>
                                        </p:tgtEl>
                                      </p:cBhvr>
                                    </p:animEffect>
                                  </p:childTnLst>
                                </p:cTn>
                              </p:par>
                              <p:par>
                                <p:cTn id="57" presetID="10" presetClass="exit" presetSubtype="0" fill="hold" grpId="0" nodeType="withEffect" nodePh="1">
                                  <p:stCondLst>
                                    <p:cond delay="0"/>
                                  </p:stCondLst>
                                  <p:endCondLst>
                                    <p:cond evt="begin" delay="0">
                                      <p:tn val="57"/>
                                    </p:cond>
                                  </p:endCondLst>
                                  <p:childTnLst>
                                    <p:animEffect transition="out" filter="fade">
                                      <p:cBhvr>
                                        <p:cTn id="58" dur="750"/>
                                        <p:tgtEl>
                                          <p:spTgt spid="20">
                                            <p:txEl>
                                              <p:charRg st="4294967295" end="4294967295"/>
                                            </p:txEl>
                                          </p:spTgt>
                                        </p:tgtEl>
                                      </p:cBhvr>
                                    </p:animEffect>
                                    <p:set>
                                      <p:cBhvr>
                                        <p:cTn id="59" dur="1" fill="hold">
                                          <p:stCondLst>
                                            <p:cond delay="749"/>
                                          </p:stCondLst>
                                        </p:cTn>
                                        <p:tgtEl>
                                          <p:spTgt spid="20">
                                            <p:txEl>
                                              <p:charRg st="4294967295" end="4294967295"/>
                                            </p:txEl>
                                          </p:spTgt>
                                        </p:tgtEl>
                                        <p:attrNameLst>
                                          <p:attrName>style.visibility</p:attrName>
                                        </p:attrNameLst>
                                      </p:cBhvr>
                                      <p:to>
                                        <p:strVal val="hidden"/>
                                      </p:to>
                                    </p:set>
                                  </p:childTnLst>
                                </p:cTn>
                              </p:par>
                              <p:par>
                                <p:cTn id="60" presetID="10" presetClass="entr" presetSubtype="0" fill="hold" grpId="0" nodeType="withEffect">
                                  <p:stCondLst>
                                    <p:cond delay="75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fade">
                                      <p:cBhvr>
                                        <p:cTn id="62" dur="950"/>
                                        <p:tgtEl>
                                          <p:spTgt spid="6">
                                            <p:txEl>
                                              <p:pRg st="8" end="8"/>
                                            </p:txEl>
                                          </p:spTgt>
                                        </p:tgtEl>
                                      </p:cBhvr>
                                    </p:animEffect>
                                  </p:childTnLst>
                                </p:cTn>
                              </p:par>
                              <p:par>
                                <p:cTn id="63" presetID="10" presetClass="exit" presetSubtype="0" fill="hold" grpId="0" nodeType="withEffect" nodePh="1">
                                  <p:stCondLst>
                                    <p:cond delay="750"/>
                                  </p:stCondLst>
                                  <p:endCondLst>
                                    <p:cond evt="begin" delay="0">
                                      <p:tn val="63"/>
                                    </p:cond>
                                  </p:endCondLst>
                                  <p:childTnLst>
                                    <p:animEffect transition="out" filter="fade">
                                      <p:cBhvr>
                                        <p:cTn id="64" dur="1000"/>
                                        <p:tgtEl>
                                          <p:spTgt spid="23">
                                            <p:txEl>
                                              <p:charRg st="4294967295" end="4294967295"/>
                                            </p:txEl>
                                          </p:spTgt>
                                        </p:tgtEl>
                                      </p:cBhvr>
                                    </p:animEffect>
                                    <p:set>
                                      <p:cBhvr>
                                        <p:cTn id="65" dur="1" fill="hold">
                                          <p:stCondLst>
                                            <p:cond delay="999"/>
                                          </p:stCondLst>
                                        </p:cTn>
                                        <p:tgtEl>
                                          <p:spTgt spid="23">
                                            <p:txEl>
                                              <p:charRg st="4294967295" end="429496729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animBg="1"/>
      <p:bldP spid="14" grpId="0" animBg="1"/>
      <p:bldP spid="15" grpId="0" animBg="1"/>
      <p:bldP spid="16" grpId="0" animBg="1"/>
      <p:bldP spid="17" grpId="0" animBg="1"/>
      <p:bldP spid="19" grpId="0" autoUpdateAnimBg="0"/>
      <p:bldP spid="20" grpId="0" autoUpdateAnimBg="0"/>
      <p:bldP spid="23" grpId="0" autoUpdateAnimBg="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6808763" y="-1"/>
            <a:ext cx="5383235" cy="68660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7" name="Titel 6"/>
          <p:cNvSpPr>
            <a:spLocks noGrp="1"/>
          </p:cNvSpPr>
          <p:nvPr>
            <p:ph type="title"/>
          </p:nvPr>
        </p:nvSpPr>
        <p:spPr>
          <a:xfrm>
            <a:off x="719998" y="830100"/>
            <a:ext cx="6547076" cy="893928"/>
          </a:xfrm>
        </p:spPr>
        <p:txBody>
          <a:bodyPr/>
          <a:lstStyle/>
          <a:p>
            <a:pPr>
              <a:lnSpc>
                <a:spcPct val="100000"/>
              </a:lnSpc>
            </a:pPr>
            <a:r>
              <a:rPr lang="da-DK" dirty="0">
                <a:solidFill>
                  <a:schemeClr val="tx2"/>
                </a:solidFill>
              </a:rPr>
              <a:t>1. Energiadfærd i bygninger</a:t>
            </a:r>
            <a:br>
              <a:rPr lang="da-DK" dirty="0">
                <a:solidFill>
                  <a:schemeClr val="tx2"/>
                </a:solidFill>
              </a:rPr>
            </a:br>
            <a:r>
              <a:rPr lang="da-DK" sz="2400" dirty="0">
                <a:solidFill>
                  <a:schemeClr val="tx2"/>
                </a:solidFill>
              </a:rPr>
              <a:t>Cases og anbefalinger</a:t>
            </a:r>
            <a:endParaRPr lang="da-DK" dirty="0">
              <a:solidFill>
                <a:schemeClr val="tx2"/>
              </a:solidFill>
            </a:endParaRPr>
          </a:p>
        </p:txBody>
      </p:sp>
      <p:sp>
        <p:nvSpPr>
          <p:cNvPr id="8" name="Pladsholder til indhold 7"/>
          <p:cNvSpPr>
            <a:spLocks noGrp="1"/>
          </p:cNvSpPr>
          <p:nvPr>
            <p:ph idx="1"/>
          </p:nvPr>
        </p:nvSpPr>
        <p:spPr>
          <a:xfrm>
            <a:off x="719997" y="2052572"/>
            <a:ext cx="5807411" cy="1930683"/>
          </a:xfrm>
        </p:spPr>
        <p:txBody>
          <a:bodyPr/>
          <a:lstStyle/>
          <a:p>
            <a:pPr marL="0" indent="0">
              <a:buNone/>
            </a:pPr>
            <a:r>
              <a:rPr lang="da-DK" sz="1800" dirty="0">
                <a:solidFill>
                  <a:schemeClr val="tx2"/>
                </a:solidFill>
                <a:latin typeface="+mj-lt"/>
              </a:rPr>
              <a:t>Hvad er det, og hvem er det til?</a:t>
            </a:r>
          </a:p>
          <a:p>
            <a:pPr marL="0" indent="0">
              <a:buNone/>
            </a:pPr>
            <a:r>
              <a:rPr lang="da-DK" sz="1800" dirty="0">
                <a:solidFill>
                  <a:schemeClr val="tx1"/>
                </a:solidFill>
              </a:rPr>
              <a:t>I dette katalog har vi kogt mange års arbejde med god energiadfærd i bygninger ned til ni centrale anbefalinger og ni cases, der demonstrerer dem. Tilsammen udgør de fundamentet for, hvordan vi anbefaler, at du arbejder med energiadfærd i boligejendomme. Kataloget er mest til dig, der arbejder med drift af bygninger til dagligt. Men der er også inspiration at hente for beboere.</a:t>
            </a:r>
          </a:p>
        </p:txBody>
      </p:sp>
      <p:pic>
        <p:nvPicPr>
          <p:cNvPr id="14" name="Pladsholder til billede 13"/>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54"/>
          <a:stretch/>
        </p:blipFill>
        <p:spPr>
          <a:xfrm rot="221162">
            <a:off x="7710993" y="384842"/>
            <a:ext cx="3588130" cy="4963365"/>
          </a:xfrm>
          <a:prstGeom prst="rect">
            <a:avLst/>
          </a:prstGeom>
          <a:ln>
            <a:noFill/>
          </a:ln>
          <a:effectLst>
            <a:outerShdw blurRad="190500" algn="tl" rotWithShape="0">
              <a:srgbClr val="000000">
                <a:alpha val="70000"/>
              </a:srgbClr>
            </a:outerShdw>
          </a:effectLst>
        </p:spPr>
      </p:pic>
      <p:sp>
        <p:nvSpPr>
          <p:cNvPr id="10" name="Pladsholder til indhold 9"/>
          <p:cNvSpPr>
            <a:spLocks noGrp="1"/>
          </p:cNvSpPr>
          <p:nvPr>
            <p:ph sz="quarter" idx="14"/>
          </p:nvPr>
        </p:nvSpPr>
        <p:spPr>
          <a:xfrm>
            <a:off x="718434" y="4873892"/>
            <a:ext cx="5668297" cy="1677700"/>
          </a:xfrm>
          <a:ln>
            <a:noFill/>
          </a:ln>
        </p:spPr>
        <p:txBody>
          <a:bodyPr/>
          <a:lstStyle/>
          <a:p>
            <a:pPr marL="0" indent="0">
              <a:buNone/>
            </a:pPr>
            <a:r>
              <a:rPr lang="da-DK" sz="1800" dirty="0">
                <a:solidFill>
                  <a:schemeClr val="tx2"/>
                </a:solidFill>
                <a:latin typeface="+mj-lt"/>
              </a:rPr>
              <a:t>Hvordan skaber den mere energivenlig drift?</a:t>
            </a:r>
          </a:p>
          <a:p>
            <a:pPr marL="0" indent="0">
              <a:buNone/>
            </a:pPr>
            <a:r>
              <a:rPr lang="da-DK" sz="1800" dirty="0">
                <a:solidFill>
                  <a:schemeClr val="tx1"/>
                </a:solidFill>
              </a:rPr>
              <a:t>Med kataloget om energiadfærd på skrivebordet får du praksisnær viden, konkrete cases og klare anbefalinger. Vi håber, at det kan fungere som et inspirations- og idékatalog til dit videre arbejde med god energiadfærd i bygninger.</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3</a:t>
            </a:fld>
            <a:endParaRPr lang="da-DK" dirty="0"/>
          </a:p>
        </p:txBody>
      </p:sp>
      <p:sp>
        <p:nvSpPr>
          <p:cNvPr id="13" name="Pladsholder til indhold 9"/>
          <p:cNvSpPr txBox="1">
            <a:spLocks/>
          </p:cNvSpPr>
          <p:nvPr/>
        </p:nvSpPr>
        <p:spPr>
          <a:xfrm>
            <a:off x="6808763" y="5756736"/>
            <a:ext cx="5383237" cy="1122363"/>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 </a:t>
            </a:r>
          </a:p>
          <a:p>
            <a:pPr marL="0" indent="0">
              <a:buNone/>
            </a:pPr>
            <a:r>
              <a:rPr lang="da-DK" sz="1800" u="sng" dirty="0">
                <a:solidFill>
                  <a:schemeClr val="bg2"/>
                </a:solidFill>
                <a:hlinkClick r:id="rId4"/>
              </a:rPr>
              <a:t>Download dit katalog her.</a:t>
            </a:r>
            <a:endParaRPr lang="da-DK" sz="1800" u="sng" dirty="0">
              <a:solidFill>
                <a:schemeClr val="bg2"/>
              </a:solidFill>
            </a:endParaRPr>
          </a:p>
          <a:p>
            <a:pPr marL="0" indent="0">
              <a:buNone/>
            </a:pPr>
            <a:endParaRPr lang="da-DK" sz="1800" dirty="0">
              <a:solidFill>
                <a:schemeClr val="bg2"/>
              </a:solidFill>
              <a:latin typeface="+mj-lt"/>
            </a:endParaRPr>
          </a:p>
        </p:txBody>
      </p:sp>
      <p:pic>
        <p:nvPicPr>
          <p:cNvPr id="4098" name="Picture 2" descr="H:\01 bro GDPR\Kunder\Kommuner\TMF, Teknik og Miljø Københavns Kommune\TMF Energipræsentation\andre grafikker [Recovered]-08.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68050" y="5756736"/>
            <a:ext cx="1123950" cy="11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51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6808763" y="-1"/>
            <a:ext cx="5383235" cy="68660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7" name="Titel 6"/>
          <p:cNvSpPr>
            <a:spLocks noGrp="1"/>
          </p:cNvSpPr>
          <p:nvPr>
            <p:ph type="title"/>
          </p:nvPr>
        </p:nvSpPr>
        <p:spPr>
          <a:xfrm>
            <a:off x="719997" y="733848"/>
            <a:ext cx="7461477" cy="893928"/>
          </a:xfrm>
        </p:spPr>
        <p:txBody>
          <a:bodyPr/>
          <a:lstStyle/>
          <a:p>
            <a:pPr>
              <a:lnSpc>
                <a:spcPct val="100000"/>
              </a:lnSpc>
            </a:pPr>
            <a:r>
              <a:rPr lang="da-DK" dirty="0">
                <a:solidFill>
                  <a:schemeClr val="tx2"/>
                </a:solidFill>
              </a:rPr>
              <a:t>Hverdagsrutiner har stor indflydelse på energiforbruget</a:t>
            </a:r>
          </a:p>
        </p:txBody>
      </p:sp>
      <p:sp>
        <p:nvSpPr>
          <p:cNvPr id="8" name="Pladsholder til indhold 7"/>
          <p:cNvSpPr>
            <a:spLocks noGrp="1"/>
          </p:cNvSpPr>
          <p:nvPr>
            <p:ph idx="1"/>
          </p:nvPr>
        </p:nvSpPr>
        <p:spPr>
          <a:xfrm>
            <a:off x="747510" y="1814583"/>
            <a:ext cx="5807411" cy="1930683"/>
          </a:xfrm>
        </p:spPr>
        <p:txBody>
          <a:bodyPr/>
          <a:lstStyle/>
          <a:p>
            <a:pPr marL="0" indent="0">
              <a:buNone/>
            </a:pPr>
            <a:r>
              <a:rPr lang="da-DK" sz="1800" dirty="0">
                <a:solidFill>
                  <a:schemeClr val="tx2"/>
                </a:solidFill>
                <a:latin typeface="+mj-lt"/>
              </a:rPr>
              <a:t>Hvad er det?</a:t>
            </a:r>
          </a:p>
          <a:p>
            <a:pPr marL="0" indent="0">
              <a:buNone/>
            </a:pPr>
            <a:r>
              <a:rPr lang="da-DK" sz="1800" dirty="0">
                <a:solidFill>
                  <a:schemeClr val="tx1"/>
                </a:solidFill>
              </a:rPr>
              <a:t>Nøglen til energibesparelser ligger derfor i at tilbyde lettere arbejdsgange og løsninger til hverdagens gøremål.  Bygningers energiforbrug afhænger af brugernes adfærd. Et godt udgangspunkt for at arbejde med brugeradfærd er selvfølgelig, at ejendommen er i god stand og at der er fokus på driften af de tekniske installationer samt interesse for brugernes trivsel i ejendommen </a:t>
            </a:r>
          </a:p>
        </p:txBody>
      </p:sp>
      <p:sp>
        <p:nvSpPr>
          <p:cNvPr id="10" name="Pladsholder til indhold 9"/>
          <p:cNvSpPr>
            <a:spLocks noGrp="1"/>
          </p:cNvSpPr>
          <p:nvPr>
            <p:ph sz="quarter" idx="14"/>
          </p:nvPr>
        </p:nvSpPr>
        <p:spPr>
          <a:xfrm>
            <a:off x="718434" y="4601178"/>
            <a:ext cx="5668297" cy="1677700"/>
          </a:xfrm>
          <a:ln>
            <a:noFill/>
          </a:ln>
        </p:spPr>
        <p:txBody>
          <a:bodyPr/>
          <a:lstStyle/>
          <a:p>
            <a:pPr marL="0" indent="0">
              <a:buNone/>
            </a:pPr>
            <a:r>
              <a:rPr lang="da-DK" sz="1800" dirty="0">
                <a:solidFill>
                  <a:schemeClr val="tx2"/>
                </a:solidFill>
                <a:latin typeface="+mj-lt"/>
              </a:rPr>
              <a:t>Hvordan skaber det mere energivenlig drift?</a:t>
            </a:r>
          </a:p>
          <a:p>
            <a:pPr marL="0" indent="0">
              <a:buNone/>
            </a:pPr>
            <a:r>
              <a:rPr lang="da-DK" sz="1800" dirty="0">
                <a:solidFill>
                  <a:schemeClr val="tx1"/>
                </a:solidFill>
              </a:rPr>
              <a:t>Det handler om at bygge bro mellem de tekniske løsninger og brugernes daglige praksisser og hermed skubbe adfærd i en mere bæredygtig retning. De ni anbefalinger og ni cases viser vejen…</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4</a:t>
            </a:fld>
            <a:endParaRPr lang="da-DK" dirty="0"/>
          </a:p>
        </p:txBody>
      </p:sp>
      <p:sp>
        <p:nvSpPr>
          <p:cNvPr id="13" name="Pladsholder til indhold 9"/>
          <p:cNvSpPr txBox="1">
            <a:spLocks/>
          </p:cNvSpPr>
          <p:nvPr/>
        </p:nvSpPr>
        <p:spPr>
          <a:xfrm>
            <a:off x="6808763" y="5756736"/>
            <a:ext cx="5383237" cy="1122363"/>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 </a:t>
            </a:r>
          </a:p>
          <a:p>
            <a:pPr marL="0" indent="0">
              <a:buNone/>
            </a:pPr>
            <a:r>
              <a:rPr lang="da-DK" sz="1800" u="sng" dirty="0">
                <a:solidFill>
                  <a:schemeClr val="bg2"/>
                </a:solidFill>
                <a:hlinkClick r:id="rId3"/>
              </a:rPr>
              <a:t>Download dit katalog her</a:t>
            </a:r>
            <a:r>
              <a:rPr lang="da-DK" sz="1800" u="sng" dirty="0">
                <a:solidFill>
                  <a:schemeClr val="bg2"/>
                </a:solidFill>
              </a:rPr>
              <a:t>.</a:t>
            </a:r>
          </a:p>
          <a:p>
            <a:pPr marL="0" indent="0">
              <a:buNone/>
            </a:pPr>
            <a:endParaRPr lang="da-DK" sz="1800" dirty="0">
              <a:solidFill>
                <a:schemeClr val="bg2"/>
              </a:solidFill>
              <a:latin typeface="+mj-lt"/>
            </a:endParaRPr>
          </a:p>
        </p:txBody>
      </p:sp>
      <p:pic>
        <p:nvPicPr>
          <p:cNvPr id="18" name="Picture 2" descr="H:\01 bro GDPR\Kunder\Kommuner\TMF, Teknik og Miljø Københavns Kommune\TMF Energipræsentation\andre grafikker [Recovered]-08.png">
            <a:extLst>
              <a:ext uri="{FF2B5EF4-FFF2-40B4-BE49-F238E27FC236}">
                <a16:creationId xmlns:a16="http://schemas.microsoft.com/office/drawing/2014/main" id="{20B2E44F-3E94-42AA-BBB7-E5B1F0888A6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068050" y="5756736"/>
            <a:ext cx="1123950" cy="1122363"/>
          </a:xfrm>
          <a:prstGeom prst="rect">
            <a:avLst/>
          </a:prstGeom>
          <a:noFill/>
          <a:extLst>
            <a:ext uri="{909E8E84-426E-40DD-AFC4-6F175D3DCCD1}">
              <a14:hiddenFill xmlns:a14="http://schemas.microsoft.com/office/drawing/2010/main">
                <a:solidFill>
                  <a:srgbClr val="FFFFFF"/>
                </a:solidFill>
              </a14:hiddenFill>
            </a:ext>
          </a:extLst>
        </p:spPr>
      </p:pic>
      <p:pic>
        <p:nvPicPr>
          <p:cNvPr id="19" name="Billede 18">
            <a:extLst>
              <a:ext uri="{FF2B5EF4-FFF2-40B4-BE49-F238E27FC236}">
                <a16:creationId xmlns:a16="http://schemas.microsoft.com/office/drawing/2014/main" id="{5CAE5DA9-9DE2-4588-94BF-1D86718C5B69}"/>
              </a:ext>
            </a:extLst>
          </p:cNvPr>
          <p:cNvPicPr>
            <a:picLocks noChangeAspect="1"/>
          </p:cNvPicPr>
          <p:nvPr/>
        </p:nvPicPr>
        <p:blipFill rotWithShape="1">
          <a:blip r:embed="rId5"/>
          <a:srcRect l="35394" t="20335" r="36579" b="9278"/>
          <a:stretch/>
        </p:blipFill>
        <p:spPr>
          <a:xfrm rot="877034">
            <a:off x="7977863" y="465998"/>
            <a:ext cx="3416969" cy="4824741"/>
          </a:xfrm>
          <a:prstGeom prst="rect">
            <a:avLst/>
          </a:prstGeom>
          <a:ln>
            <a:noFill/>
          </a:ln>
          <a:effectLst>
            <a:outerShdw blurRad="292100" dist="139700" dir="2700000" algn="tl" rotWithShape="0">
              <a:srgbClr val="333333">
                <a:alpha val="65000"/>
              </a:srgbClr>
            </a:outerShdw>
          </a:effectLst>
        </p:spPr>
      </p:pic>
      <p:pic>
        <p:nvPicPr>
          <p:cNvPr id="11" name="Billede 10">
            <a:extLst>
              <a:ext uri="{FF2B5EF4-FFF2-40B4-BE49-F238E27FC236}">
                <a16:creationId xmlns:a16="http://schemas.microsoft.com/office/drawing/2014/main" id="{DB7C835B-43F4-452C-BD87-E9DC5BDDC262}"/>
              </a:ext>
            </a:extLst>
          </p:cNvPr>
          <p:cNvPicPr>
            <a:picLocks noChangeAspect="1"/>
          </p:cNvPicPr>
          <p:nvPr/>
        </p:nvPicPr>
        <p:blipFill rotWithShape="1">
          <a:blip r:embed="rId6"/>
          <a:srcRect l="23726" t="30451" r="25337" b="21693"/>
          <a:stretch/>
        </p:blipFill>
        <p:spPr>
          <a:xfrm>
            <a:off x="6808761" y="3750967"/>
            <a:ext cx="3644413" cy="1925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Pladsholder til indhold 9">
            <a:extLst>
              <a:ext uri="{FF2B5EF4-FFF2-40B4-BE49-F238E27FC236}">
                <a16:creationId xmlns:a16="http://schemas.microsoft.com/office/drawing/2014/main" id="{B3F1B20B-A395-4B20-9295-640A29832C8D}"/>
              </a:ext>
            </a:extLst>
          </p:cNvPr>
          <p:cNvSpPr txBox="1">
            <a:spLocks/>
          </p:cNvSpPr>
          <p:nvPr/>
        </p:nvSpPr>
        <p:spPr>
          <a:xfrm>
            <a:off x="6808763" y="5750196"/>
            <a:ext cx="5383237" cy="1122363"/>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 </a:t>
            </a:r>
          </a:p>
          <a:p>
            <a:pPr marL="0" indent="0">
              <a:buNone/>
            </a:pPr>
            <a:r>
              <a:rPr lang="da-DK" sz="1800" u="sng" dirty="0">
                <a:solidFill>
                  <a:schemeClr val="bg2"/>
                </a:solidFill>
                <a:hlinkClick r:id="rId3"/>
              </a:rPr>
              <a:t>Download dit katalog her</a:t>
            </a:r>
            <a:r>
              <a:rPr lang="da-DK" sz="1800" u="sng" dirty="0">
                <a:solidFill>
                  <a:schemeClr val="bg2"/>
                </a:solidFill>
              </a:rPr>
              <a:t>.</a:t>
            </a:r>
          </a:p>
          <a:p>
            <a:pPr marL="0" indent="0">
              <a:buNone/>
            </a:pPr>
            <a:endParaRPr lang="da-DK" sz="1800" dirty="0">
              <a:solidFill>
                <a:schemeClr val="bg2"/>
              </a:solidFill>
              <a:latin typeface="+mj-lt"/>
            </a:endParaRPr>
          </a:p>
        </p:txBody>
      </p:sp>
      <p:pic>
        <p:nvPicPr>
          <p:cNvPr id="14" name="Picture 2" descr="H:\01 bro GDPR\Kunder\Kommuner\TMF, Teknik og Miljø Københavns Kommune\TMF Energipræsentation\andre grafikker [Recovered]-08.png">
            <a:extLst>
              <a:ext uri="{FF2B5EF4-FFF2-40B4-BE49-F238E27FC236}">
                <a16:creationId xmlns:a16="http://schemas.microsoft.com/office/drawing/2014/main" id="{224C3810-6F64-4674-BE0B-BB7D200EACB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069623" y="5745977"/>
            <a:ext cx="1123950" cy="11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3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billede 5" descr="Et billede, der indeholder køleskab&#10;&#10;Automatisk genereret beskrivelse">
            <a:extLst>
              <a:ext uri="{FF2B5EF4-FFF2-40B4-BE49-F238E27FC236}">
                <a16:creationId xmlns:a16="http://schemas.microsoft.com/office/drawing/2014/main" id="{B7F572F1-1ED6-4D96-9A46-F23DDCAAB9F7}"/>
              </a:ext>
            </a:extLst>
          </p:cNvPr>
          <p:cNvPicPr>
            <a:picLocks noGrp="1"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618736" y="190026"/>
            <a:ext cx="5756737" cy="5376684"/>
          </a:xfrm>
          <a:prstGeom prst="rect">
            <a:avLst/>
          </a:prstGeom>
        </p:spPr>
      </p:pic>
      <p:sp>
        <p:nvSpPr>
          <p:cNvPr id="7" name="Titel 6"/>
          <p:cNvSpPr>
            <a:spLocks noGrp="1"/>
          </p:cNvSpPr>
          <p:nvPr>
            <p:ph type="title"/>
          </p:nvPr>
        </p:nvSpPr>
        <p:spPr>
          <a:xfrm>
            <a:off x="719998" y="894268"/>
            <a:ext cx="6095318" cy="893928"/>
          </a:xfrm>
        </p:spPr>
        <p:txBody>
          <a:bodyPr/>
          <a:lstStyle/>
          <a:p>
            <a:pPr>
              <a:lnSpc>
                <a:spcPct val="100000"/>
              </a:lnSpc>
            </a:pPr>
            <a:r>
              <a:rPr lang="da-DK" dirty="0">
                <a:solidFill>
                  <a:schemeClr val="tx2"/>
                </a:solidFill>
              </a:rPr>
              <a:t>2. skilte og tjekliste til fjernvarmekælderen</a:t>
            </a:r>
          </a:p>
        </p:txBody>
      </p:sp>
      <p:sp>
        <p:nvSpPr>
          <p:cNvPr id="8" name="Pladsholder til indhold 7"/>
          <p:cNvSpPr>
            <a:spLocks noGrp="1"/>
          </p:cNvSpPr>
          <p:nvPr>
            <p:ph idx="1"/>
          </p:nvPr>
        </p:nvSpPr>
        <p:spPr>
          <a:xfrm>
            <a:off x="719997" y="2100698"/>
            <a:ext cx="5970363" cy="2290828"/>
          </a:xfrm>
        </p:spPr>
        <p:txBody>
          <a:bodyPr/>
          <a:lstStyle/>
          <a:p>
            <a:pPr marL="0" indent="0">
              <a:buNone/>
            </a:pPr>
            <a:r>
              <a:rPr lang="da-DK" sz="1800" dirty="0">
                <a:solidFill>
                  <a:schemeClr val="tx2"/>
                </a:solidFill>
                <a:latin typeface="+mj-lt"/>
              </a:rPr>
              <a:t>Hvad er det, og hvem er det til?</a:t>
            </a:r>
          </a:p>
          <a:p>
            <a:pPr marL="0" indent="0">
              <a:buNone/>
            </a:pPr>
            <a:r>
              <a:rPr lang="da-DK" sz="1800" dirty="0">
                <a:solidFill>
                  <a:schemeClr val="tx1"/>
                </a:solidFill>
              </a:rPr>
              <a:t>Når du nu alligevel står i fjernvarmekælderen, hvorfor så ikke gøre det lidt lettere for dig selv? </a:t>
            </a:r>
            <a:br>
              <a:rPr lang="da-DK" sz="1800" dirty="0">
                <a:solidFill>
                  <a:schemeClr val="tx1"/>
                </a:solidFill>
              </a:rPr>
            </a:br>
            <a:r>
              <a:rPr lang="da-DK" sz="1800" dirty="0">
                <a:solidFill>
                  <a:schemeClr val="tx1"/>
                </a:solidFill>
              </a:rPr>
              <a:t>Dette kit af otte farvede skilte og en simpel tjekliste giver dig overblik i fjernvarmekælderen og guider dig til, hvad du skal gøre og hvor ofte. Det er inspireret af og baseret på viden fra nudging og adfærdsdesign. </a:t>
            </a:r>
          </a:p>
        </p:txBody>
      </p:sp>
      <p:sp>
        <p:nvSpPr>
          <p:cNvPr id="10" name="Pladsholder til indhold 9"/>
          <p:cNvSpPr>
            <a:spLocks noGrp="1"/>
          </p:cNvSpPr>
          <p:nvPr>
            <p:ph sz="quarter" idx="14"/>
          </p:nvPr>
        </p:nvSpPr>
        <p:spPr>
          <a:xfrm>
            <a:off x="718434" y="4521850"/>
            <a:ext cx="5880486" cy="2179200"/>
          </a:xfrm>
          <a:ln>
            <a:noFill/>
          </a:ln>
        </p:spPr>
        <p:txBody>
          <a:bodyPr/>
          <a:lstStyle/>
          <a:p>
            <a:pPr marL="0" indent="0">
              <a:buNone/>
            </a:pPr>
            <a:r>
              <a:rPr lang="da-DK" sz="1800" dirty="0">
                <a:solidFill>
                  <a:schemeClr val="tx2"/>
                </a:solidFill>
                <a:latin typeface="+mj-lt"/>
              </a:rPr>
              <a:t>Hvordan skaber det mere energivenlig drift?</a:t>
            </a:r>
          </a:p>
          <a:p>
            <a:pPr marL="0" indent="0">
              <a:buNone/>
            </a:pPr>
            <a:r>
              <a:rPr lang="da-DK" sz="1800" dirty="0">
                <a:solidFill>
                  <a:schemeClr val="tx1"/>
                </a:solidFill>
              </a:rPr>
              <a:t>Diana Lauritsen, Områdefornyelse Sydhavnen siger:</a:t>
            </a:r>
            <a:endParaRPr lang="da-DK" sz="1800" i="1" dirty="0">
              <a:solidFill>
                <a:schemeClr val="tx2"/>
              </a:solidFill>
            </a:endParaRPr>
          </a:p>
          <a:p>
            <a:pPr marL="0" indent="0">
              <a:buNone/>
            </a:pPr>
            <a:r>
              <a:rPr lang="da-DK" sz="1800" i="1" dirty="0">
                <a:solidFill>
                  <a:schemeClr val="tx2"/>
                </a:solidFill>
              </a:rPr>
              <a:t>“Det er et nemt og overskueligt værktøj at bruge. Både Ejendomsservice, ledere og bestyrelse har været begejstrede for skiltene og tjeklisten. Det giver dem et hurtigt overblik og en let guideline i deres travle hverdag.” </a:t>
            </a:r>
            <a:br>
              <a:rPr lang="da-DK" sz="1800" dirty="0">
                <a:solidFill>
                  <a:schemeClr val="tx2"/>
                </a:solidFill>
              </a:rPr>
            </a:br>
            <a:br>
              <a:rPr lang="da-DK" sz="1800" dirty="0">
                <a:solidFill>
                  <a:schemeClr val="tx2"/>
                </a:solidFill>
              </a:rPr>
            </a:br>
            <a:endParaRPr lang="da-DK" sz="1800" dirty="0">
              <a:solidFill>
                <a:schemeClr val="tx1"/>
              </a:solidFill>
            </a:endParaRP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5</a:t>
            </a:fld>
            <a:endParaRPr lang="da-DK" dirty="0"/>
          </a:p>
        </p:txBody>
      </p:sp>
      <p:sp>
        <p:nvSpPr>
          <p:cNvPr id="13" name="Pladsholder til indhold 9"/>
          <p:cNvSpPr txBox="1">
            <a:spLocks/>
          </p:cNvSpPr>
          <p:nvPr/>
        </p:nvSpPr>
        <p:spPr>
          <a:xfrm>
            <a:off x="6808763" y="5756737"/>
            <a:ext cx="5383237" cy="1122362"/>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 </a:t>
            </a:r>
          </a:p>
          <a:p>
            <a:pPr marL="0" indent="0">
              <a:buNone/>
            </a:pPr>
            <a:r>
              <a:rPr lang="da-DK" sz="1800" u="sng" dirty="0">
                <a:solidFill>
                  <a:schemeClr val="bg2"/>
                </a:solidFill>
                <a:hlinkClick r:id="rId4"/>
              </a:rPr>
              <a:t>Hent dine skilte og tjekliste her.</a:t>
            </a:r>
            <a:endParaRPr lang="da-DK" sz="1800" u="sng" dirty="0">
              <a:solidFill>
                <a:schemeClr val="bg2"/>
              </a:solidFill>
            </a:endParaRPr>
          </a:p>
          <a:p>
            <a:pPr marL="0" indent="0">
              <a:buNone/>
            </a:pPr>
            <a:endParaRPr lang="da-DK" sz="1800" dirty="0">
              <a:solidFill>
                <a:schemeClr val="bg2"/>
              </a:solidFill>
              <a:latin typeface="+mj-lt"/>
            </a:endParaRPr>
          </a:p>
        </p:txBody>
      </p:sp>
      <p:pic>
        <p:nvPicPr>
          <p:cNvPr id="5122" name="Picture 2" descr="H:\01 bro GDPR\Kunder\Kommuner\TMF, Teknik og Miljø Københavns Kommune\TMF Energipræsentation\andre grafikker [Recovered]-09.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68050" y="5756737"/>
            <a:ext cx="1123950" cy="112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6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p:cNvGrpSpPr/>
          <p:nvPr/>
        </p:nvGrpSpPr>
        <p:grpSpPr>
          <a:xfrm>
            <a:off x="-1" y="5203426"/>
            <a:ext cx="11824701" cy="1617647"/>
            <a:chOff x="-1" y="5219468"/>
            <a:chExt cx="11824701" cy="1617647"/>
          </a:xfrm>
        </p:grpSpPr>
        <p:pic>
          <p:nvPicPr>
            <p:cNvPr id="12" name="Billed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33933" y="5358307"/>
              <a:ext cx="3890767" cy="1478808"/>
            </a:xfrm>
            <a:prstGeom prst="rect">
              <a:avLst/>
            </a:prstGeom>
          </p:spPr>
        </p:pic>
        <p:pic>
          <p:nvPicPr>
            <p:cNvPr id="3" name="Billed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5219468"/>
              <a:ext cx="3890767" cy="1528173"/>
            </a:xfrm>
            <a:prstGeom prst="rect">
              <a:avLst/>
            </a:prstGeom>
          </p:spPr>
        </p:pic>
        <p:pic>
          <p:nvPicPr>
            <p:cNvPr id="11" name="Billed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90766" y="5231081"/>
              <a:ext cx="3890767" cy="1606034"/>
            </a:xfrm>
            <a:prstGeom prst="rect">
              <a:avLst/>
            </a:prstGeom>
          </p:spPr>
        </p:pic>
      </p:grpSp>
      <p:sp>
        <p:nvSpPr>
          <p:cNvPr id="7" name="Titel 6"/>
          <p:cNvSpPr>
            <a:spLocks noGrp="1"/>
          </p:cNvSpPr>
          <p:nvPr>
            <p:ph type="title"/>
          </p:nvPr>
        </p:nvSpPr>
        <p:spPr>
          <a:xfrm>
            <a:off x="719996" y="814058"/>
            <a:ext cx="8728803" cy="893928"/>
          </a:xfrm>
        </p:spPr>
        <p:txBody>
          <a:bodyPr/>
          <a:lstStyle/>
          <a:p>
            <a:r>
              <a:rPr lang="da-DK" dirty="0">
                <a:solidFill>
                  <a:schemeClr val="tx2"/>
                </a:solidFill>
              </a:rPr>
              <a:t>3. Film om energirigtig drift – 45 film</a:t>
            </a:r>
          </a:p>
        </p:txBody>
      </p:sp>
      <p:sp>
        <p:nvSpPr>
          <p:cNvPr id="8" name="Pladsholder til indhold 7"/>
          <p:cNvSpPr>
            <a:spLocks noGrp="1"/>
          </p:cNvSpPr>
          <p:nvPr>
            <p:ph idx="1"/>
          </p:nvPr>
        </p:nvSpPr>
        <p:spPr>
          <a:xfrm>
            <a:off x="719997" y="2100698"/>
            <a:ext cx="5460086" cy="2663807"/>
          </a:xfrm>
        </p:spPr>
        <p:txBody>
          <a:bodyPr/>
          <a:lstStyle/>
          <a:p>
            <a:pPr marL="0" indent="0">
              <a:buNone/>
            </a:pPr>
            <a:r>
              <a:rPr lang="da-DK" sz="1800" dirty="0">
                <a:solidFill>
                  <a:schemeClr val="tx2"/>
                </a:solidFill>
                <a:latin typeface="+mj-lt"/>
              </a:rPr>
              <a:t>Hvad er det, og hvem er det til?</a:t>
            </a:r>
          </a:p>
          <a:p>
            <a:pPr marL="0" indent="0">
              <a:buNone/>
            </a:pPr>
            <a:r>
              <a:rPr lang="da-DK" sz="1800" dirty="0">
                <a:solidFill>
                  <a:schemeClr val="tx1"/>
                </a:solidFill>
              </a:rPr>
              <a:t>Er du ansvarlig for den daglige drift af varme og ventilation i en bolig- eller kontorejendom? Eller er du ansvarlig for planlægning og indkøb af belysning? Så kan du få glæde af disse korte film med de vigtigste greb til, hvordan du forbedrer og optimerer indeklima og sikrer energibesparelser. Der er også to film om fjernvarme og ventilation specielt til boligforeninger.</a:t>
            </a:r>
          </a:p>
        </p:txBody>
      </p:sp>
      <p:sp>
        <p:nvSpPr>
          <p:cNvPr id="10" name="Pladsholder til indhold 9"/>
          <p:cNvSpPr>
            <a:spLocks noGrp="1"/>
          </p:cNvSpPr>
          <p:nvPr>
            <p:ph sz="quarter" idx="14"/>
          </p:nvPr>
        </p:nvSpPr>
        <p:spPr>
          <a:xfrm>
            <a:off x="6463862" y="2099650"/>
            <a:ext cx="5304165" cy="1677700"/>
          </a:xfrm>
          <a:ln>
            <a:noFill/>
          </a:ln>
        </p:spPr>
        <p:txBody>
          <a:bodyPr/>
          <a:lstStyle/>
          <a:p>
            <a:pPr marL="0" indent="0">
              <a:buNone/>
            </a:pPr>
            <a:r>
              <a:rPr lang="da-DK" sz="1800" dirty="0">
                <a:solidFill>
                  <a:schemeClr val="tx2"/>
                </a:solidFill>
                <a:latin typeface="+mj-lt"/>
              </a:rPr>
              <a:t>Hvordan skaber de mere energivenlig drift?</a:t>
            </a:r>
          </a:p>
          <a:p>
            <a:pPr marL="0" indent="0">
              <a:buNone/>
            </a:pPr>
            <a:r>
              <a:rPr lang="da-DK" sz="1800" dirty="0">
                <a:solidFill>
                  <a:schemeClr val="tx1"/>
                </a:solidFill>
              </a:rPr>
              <a:t>Et billede siger mere end tusind ord. Og nogle gange er en video på 3 minutter mere hjælpsom end alverdens manualer. Med disse korte videoer får du konkret hjælp til, hvad du kan gøre og bliver hjulpet hurtigt på rette vej.</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6</a:t>
            </a:fld>
            <a:endParaRPr lang="da-DK" dirty="0"/>
          </a:p>
        </p:txBody>
      </p:sp>
      <p:sp>
        <p:nvSpPr>
          <p:cNvPr id="13" name="Pladsholder til indhold 9"/>
          <p:cNvSpPr txBox="1">
            <a:spLocks/>
          </p:cNvSpPr>
          <p:nvPr/>
        </p:nvSpPr>
        <p:spPr>
          <a:xfrm>
            <a:off x="6808763" y="5747311"/>
            <a:ext cx="5383237" cy="1122362"/>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 </a:t>
            </a:r>
            <a:endParaRPr lang="da-DK" sz="1800" u="sng" dirty="0">
              <a:solidFill>
                <a:schemeClr val="bg2"/>
              </a:solidFill>
            </a:endParaRPr>
          </a:p>
          <a:p>
            <a:pPr marL="0" indent="0">
              <a:buNone/>
            </a:pPr>
            <a:r>
              <a:rPr lang="da-DK" sz="1800" u="sng" dirty="0">
                <a:solidFill>
                  <a:schemeClr val="bg2"/>
                </a:solidFill>
                <a:hlinkClick r:id="rId6"/>
              </a:rPr>
              <a:t>Se videoerne her</a:t>
            </a:r>
            <a:r>
              <a:rPr lang="da-DK" sz="1800" u="sng" dirty="0">
                <a:solidFill>
                  <a:schemeClr val="bg2"/>
                </a:solidFill>
              </a:rPr>
              <a:t>.</a:t>
            </a:r>
          </a:p>
          <a:p>
            <a:pPr marL="0" indent="0">
              <a:buNone/>
            </a:pPr>
            <a:endParaRPr lang="da-DK" sz="1800" dirty="0">
              <a:solidFill>
                <a:schemeClr val="bg2"/>
              </a:solidFill>
              <a:latin typeface="+mj-lt"/>
            </a:endParaRPr>
          </a:p>
        </p:txBody>
      </p:sp>
      <p:pic>
        <p:nvPicPr>
          <p:cNvPr id="6146" name="Picture 2" descr="H:\01 bro GDPR\Kunder\Kommuner\TMF, Teknik og Miljø Københavns Kommune\TMF Energipræsentation\andre grafikker [Recovered]-1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068050" y="5756737"/>
            <a:ext cx="1123950" cy="1122362"/>
          </a:xfrm>
          <a:prstGeom prst="rect">
            <a:avLst/>
          </a:prstGeom>
          <a:noFill/>
          <a:extLst>
            <a:ext uri="{909E8E84-426E-40DD-AFC4-6F175D3DCCD1}">
              <a14:hiddenFill xmlns:a14="http://schemas.microsoft.com/office/drawing/2010/main">
                <a:solidFill>
                  <a:srgbClr val="FFFFFF"/>
                </a:solidFill>
              </a14:hiddenFill>
            </a:ext>
          </a:extLst>
        </p:spPr>
      </p:pic>
      <p:sp>
        <p:nvSpPr>
          <p:cNvPr id="14" name="Rektangel 13"/>
          <p:cNvSpPr/>
          <p:nvPr/>
        </p:nvSpPr>
        <p:spPr>
          <a:xfrm>
            <a:off x="2" y="5190147"/>
            <a:ext cx="12191998" cy="745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151842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indhold 3">
            <a:extLst>
              <a:ext uri="{FF2B5EF4-FFF2-40B4-BE49-F238E27FC236}">
                <a16:creationId xmlns:a16="http://schemas.microsoft.com/office/drawing/2014/main" id="{9985D90F-6C1C-45B7-82F3-1A26A841CE8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263"/>
          <a:stretch/>
        </p:blipFill>
        <p:spPr>
          <a:xfrm>
            <a:off x="9500382" y="2157724"/>
            <a:ext cx="2691618" cy="3664100"/>
          </a:xfrm>
          <a:prstGeom prst="rect">
            <a:avLst/>
          </a:prstGeom>
          <a:noFill/>
          <a:ln>
            <a:noFill/>
          </a:ln>
        </p:spPr>
      </p:pic>
      <p:sp>
        <p:nvSpPr>
          <p:cNvPr id="8" name="Pladsholder til indhold 7"/>
          <p:cNvSpPr>
            <a:spLocks noGrp="1"/>
          </p:cNvSpPr>
          <p:nvPr>
            <p:ph idx="1"/>
          </p:nvPr>
        </p:nvSpPr>
        <p:spPr>
          <a:xfrm>
            <a:off x="719997" y="2100698"/>
            <a:ext cx="5807411" cy="2300577"/>
          </a:xfrm>
        </p:spPr>
        <p:txBody>
          <a:bodyPr/>
          <a:lstStyle/>
          <a:p>
            <a:pPr marL="0" indent="0">
              <a:buNone/>
            </a:pPr>
            <a:r>
              <a:rPr lang="da-DK" sz="1800" dirty="0">
                <a:solidFill>
                  <a:schemeClr val="tx2"/>
                </a:solidFill>
                <a:latin typeface="+mj-lt"/>
              </a:rPr>
              <a:t>Hvad er det, og hvem er det til?</a:t>
            </a:r>
          </a:p>
          <a:p>
            <a:pPr marL="0" indent="0">
              <a:buNone/>
            </a:pPr>
            <a:r>
              <a:rPr lang="da-DK" sz="1800" dirty="0">
                <a:solidFill>
                  <a:schemeClr val="tx1"/>
                </a:solidFill>
              </a:rPr>
              <a:t>Når du nu alligevel tjekker, at beboernes radiatorer virker, inden de flytter ind – hvorfor så ikke hjælpe dem til mere energivenlig opvarmning? Dette kit består af en radiatorhænger, et klistermærke og en opsætnings- og talevejledning til driftspersonale. Formålet er at gøre det nemt for driftspersonalet at motivere beboerne til ikke at justere på radiatoren. </a:t>
            </a:r>
          </a:p>
          <a:p>
            <a:pPr marL="0" indent="0">
              <a:buNone/>
            </a:pPr>
            <a:endParaRPr lang="da-DK" sz="1800" dirty="0">
              <a:solidFill>
                <a:schemeClr val="tx1"/>
              </a:solidFill>
            </a:endParaRPr>
          </a:p>
          <a:p>
            <a:pPr marL="0" indent="0">
              <a:buNone/>
            </a:pPr>
            <a:endParaRPr lang="da-DK" sz="1800" dirty="0">
              <a:solidFill>
                <a:schemeClr val="tx1"/>
              </a:solidFill>
            </a:endParaRPr>
          </a:p>
        </p:txBody>
      </p:sp>
      <p:sp>
        <p:nvSpPr>
          <p:cNvPr id="10" name="Pladsholder til indhold 9"/>
          <p:cNvSpPr>
            <a:spLocks noGrp="1"/>
          </p:cNvSpPr>
          <p:nvPr>
            <p:ph sz="quarter" idx="14"/>
          </p:nvPr>
        </p:nvSpPr>
        <p:spPr>
          <a:xfrm>
            <a:off x="718434" y="4888704"/>
            <a:ext cx="5668297" cy="2300578"/>
          </a:xfrm>
          <a:ln>
            <a:noFill/>
          </a:ln>
        </p:spPr>
        <p:txBody>
          <a:bodyPr/>
          <a:lstStyle/>
          <a:p>
            <a:pPr marL="0" indent="0">
              <a:buNone/>
            </a:pPr>
            <a:r>
              <a:rPr lang="da-DK" sz="1800" dirty="0">
                <a:solidFill>
                  <a:schemeClr val="tx2"/>
                </a:solidFill>
                <a:latin typeface="+mj-lt"/>
              </a:rPr>
              <a:t>Hvordan skaber de mere energivenlig drift?</a:t>
            </a:r>
          </a:p>
          <a:p>
            <a:pPr marL="0" indent="0">
              <a:buNone/>
            </a:pPr>
            <a:r>
              <a:rPr lang="da-DK" sz="1800" dirty="0">
                <a:solidFill>
                  <a:schemeClr val="tx1"/>
                </a:solidFill>
              </a:rPr>
              <a:t>Klistermærket er påsat sådan, at det enten skal fjernes eller brydes, hvis man vil stille på varmen. På den måde medfører passivitet dermed den ønskede handling: At beboere bare lader termostaten gøre sit arbejde.</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7</a:t>
            </a:fld>
            <a:endParaRPr lang="da-DK" dirty="0"/>
          </a:p>
        </p:txBody>
      </p:sp>
      <p:sp>
        <p:nvSpPr>
          <p:cNvPr id="13" name="Pladsholder til indhold 9"/>
          <p:cNvSpPr txBox="1">
            <a:spLocks/>
          </p:cNvSpPr>
          <p:nvPr/>
        </p:nvSpPr>
        <p:spPr>
          <a:xfrm>
            <a:off x="6808763" y="5751974"/>
            <a:ext cx="5383237" cy="1127125"/>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 </a:t>
            </a:r>
          </a:p>
          <a:p>
            <a:pPr marL="0" indent="0">
              <a:buNone/>
            </a:pPr>
            <a:r>
              <a:rPr lang="da-DK" sz="1800" u="sng" dirty="0">
                <a:solidFill>
                  <a:schemeClr val="bg2"/>
                </a:solidFill>
                <a:hlinkClick r:id="rId4"/>
              </a:rPr>
              <a:t>Se mere om radiatorkittet her</a:t>
            </a:r>
            <a:r>
              <a:rPr lang="da-DK" sz="1800" u="sng" dirty="0">
                <a:solidFill>
                  <a:schemeClr val="bg2"/>
                </a:solidFill>
              </a:rPr>
              <a:t>.</a:t>
            </a:r>
          </a:p>
          <a:p>
            <a:pPr marL="0" indent="0">
              <a:buNone/>
            </a:pPr>
            <a:endParaRPr lang="da-DK" sz="1800" dirty="0">
              <a:solidFill>
                <a:schemeClr val="bg2"/>
              </a:solidFill>
              <a:latin typeface="+mj-lt"/>
            </a:endParaRPr>
          </a:p>
        </p:txBody>
      </p:sp>
      <p:pic>
        <p:nvPicPr>
          <p:cNvPr id="3" name="Pladsholder til billede 2"/>
          <p:cNvPicPr>
            <a:picLocks noGrp="1" noChangeAspect="1"/>
          </p:cNvPicPr>
          <p:nvPr>
            <p:ph type="pic" sz="quarter" idx="13"/>
          </p:nvPr>
        </p:nvPicPr>
        <p:blipFill rotWithShape="1">
          <a:blip r:embed="rId5" cstate="print">
            <a:extLst>
              <a:ext uri="{28A0092B-C50C-407E-A947-70E740481C1C}">
                <a14:useLocalDpi xmlns:a14="http://schemas.microsoft.com/office/drawing/2010/main"/>
              </a:ext>
            </a:extLst>
          </a:blip>
          <a:srcRect/>
          <a:stretch/>
        </p:blipFill>
        <p:spPr>
          <a:xfrm rot="5400000">
            <a:off x="8452336" y="-1643573"/>
            <a:ext cx="2096089" cy="5383235"/>
          </a:xfrm>
        </p:spPr>
      </p:pic>
      <p:pic>
        <p:nvPicPr>
          <p:cNvPr id="2050" name="Picture 2" descr="H:\01 bro GDPR\Kunder\Kommuner\TMF, Teknik og Miljø Københavns Kommune\TMF Energipræsentation\Assets\radiator hanger 2.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rot="5400000">
            <a:off x="6525722" y="2370919"/>
            <a:ext cx="3664099" cy="30980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01 bro GDPR\Kunder\Kommuner\TMF, Teknik og Miljø Københavns Kommune\TMF Energipræsentation\andre grafikker [Recovered]-03.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068050" y="5751974"/>
            <a:ext cx="1123950" cy="1127125"/>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a:xfrm>
            <a:off x="719998" y="814058"/>
            <a:ext cx="6322486" cy="893928"/>
          </a:xfrm>
        </p:spPr>
        <p:txBody>
          <a:bodyPr/>
          <a:lstStyle/>
          <a:p>
            <a:pPr>
              <a:lnSpc>
                <a:spcPct val="100000"/>
              </a:lnSpc>
            </a:pPr>
            <a:r>
              <a:rPr lang="da-DK" dirty="0">
                <a:solidFill>
                  <a:schemeClr val="tx2"/>
                </a:solidFill>
              </a:rPr>
              <a:t>4. Klistermærke og </a:t>
            </a:r>
            <a:r>
              <a:rPr lang="da-DK" dirty="0" err="1">
                <a:solidFill>
                  <a:schemeClr val="tx2"/>
                </a:solidFill>
              </a:rPr>
              <a:t>hanger</a:t>
            </a:r>
            <a:r>
              <a:rPr lang="da-DK" dirty="0">
                <a:solidFill>
                  <a:schemeClr val="tx2"/>
                </a:solidFill>
              </a:rPr>
              <a:t> til indstilling af radiator</a:t>
            </a:r>
          </a:p>
        </p:txBody>
      </p:sp>
    </p:spTree>
    <p:extLst>
      <p:ext uri="{BB962C8B-B14F-4D97-AF65-F5344CB8AC3E}">
        <p14:creationId xmlns:p14="http://schemas.microsoft.com/office/powerpoint/2010/main" val="423357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1" y="5766810"/>
            <a:ext cx="12191998" cy="10992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7" name="Titel 6"/>
          <p:cNvSpPr>
            <a:spLocks noGrp="1"/>
          </p:cNvSpPr>
          <p:nvPr>
            <p:ph type="title"/>
          </p:nvPr>
        </p:nvSpPr>
        <p:spPr>
          <a:xfrm>
            <a:off x="719998" y="380924"/>
            <a:ext cx="6088766" cy="893928"/>
          </a:xfrm>
        </p:spPr>
        <p:txBody>
          <a:bodyPr/>
          <a:lstStyle/>
          <a:p>
            <a:r>
              <a:rPr lang="da-DK" dirty="0">
                <a:solidFill>
                  <a:schemeClr val="tx2"/>
                </a:solidFill>
              </a:rPr>
              <a:t>5. Indeklimakortet</a:t>
            </a:r>
          </a:p>
        </p:txBody>
      </p:sp>
      <p:sp>
        <p:nvSpPr>
          <p:cNvPr id="8" name="Pladsholder til indhold 7"/>
          <p:cNvSpPr>
            <a:spLocks noGrp="1"/>
          </p:cNvSpPr>
          <p:nvPr>
            <p:ph idx="1"/>
          </p:nvPr>
        </p:nvSpPr>
        <p:spPr>
          <a:xfrm>
            <a:off x="719998" y="1442974"/>
            <a:ext cx="5376002" cy="2969107"/>
          </a:xfrm>
        </p:spPr>
        <p:txBody>
          <a:bodyPr/>
          <a:lstStyle/>
          <a:p>
            <a:pPr marL="0" indent="0">
              <a:buNone/>
            </a:pPr>
            <a:r>
              <a:rPr lang="da-DK" sz="1800" dirty="0">
                <a:solidFill>
                  <a:schemeClr val="tx2"/>
                </a:solidFill>
                <a:latin typeface="+mj-lt"/>
              </a:rPr>
              <a:t>Hvad er det, og hvem er det til?</a:t>
            </a:r>
          </a:p>
          <a:p>
            <a:pPr marL="0" indent="0">
              <a:buNone/>
            </a:pPr>
            <a:r>
              <a:rPr lang="da-DK" sz="1800" dirty="0">
                <a:solidFill>
                  <a:schemeClr val="tx1"/>
                </a:solidFill>
              </a:rPr>
              <a:t>Trænger der til at blive luftet ud? Du besøger mange lejligheder og bemærker måske, at der trænger til at blive luftet ud. Giv beboeren indeklimakortet. Det er på størrelse med et kreditkort og måler både luftfugtighed og temperatur i rummet. Indeklimakortet viser altså, hvornår det er en god idé at lufte ud. </a:t>
            </a:r>
          </a:p>
        </p:txBody>
      </p:sp>
      <p:sp>
        <p:nvSpPr>
          <p:cNvPr id="10" name="Pladsholder til indhold 9"/>
          <p:cNvSpPr>
            <a:spLocks noGrp="1"/>
          </p:cNvSpPr>
          <p:nvPr>
            <p:ph sz="quarter" idx="14"/>
          </p:nvPr>
        </p:nvSpPr>
        <p:spPr>
          <a:xfrm>
            <a:off x="6545177" y="1442974"/>
            <a:ext cx="5376002" cy="1544866"/>
          </a:xfrm>
          <a:ln>
            <a:noFill/>
          </a:ln>
        </p:spPr>
        <p:txBody>
          <a:bodyPr/>
          <a:lstStyle/>
          <a:p>
            <a:pPr marL="0" indent="0">
              <a:buNone/>
            </a:pPr>
            <a:r>
              <a:rPr lang="da-DK" sz="1800" dirty="0">
                <a:solidFill>
                  <a:schemeClr val="tx2"/>
                </a:solidFill>
                <a:latin typeface="+mj-lt"/>
              </a:rPr>
              <a:t>Hvordan skaber det mere energivenlig drift?</a:t>
            </a:r>
          </a:p>
          <a:p>
            <a:pPr marL="0" indent="0">
              <a:buNone/>
            </a:pPr>
            <a:r>
              <a:rPr lang="da-DK" sz="1800" dirty="0">
                <a:solidFill>
                  <a:schemeClr val="tx1"/>
                </a:solidFill>
              </a:rPr>
              <a:t>Kortet er nemt at forstå, og det giver feedback med det samme. Det hjælper med at tage samtalen og beboerne med at få et sundt indeklima, for viceværten kan bruge det som en samtalestarter – og så er det nemt at have med i lommen.</a:t>
            </a:r>
          </a:p>
          <a:p>
            <a:pPr marL="0" indent="0">
              <a:buNone/>
            </a:pPr>
            <a:endParaRPr lang="da-DK" sz="1800" dirty="0">
              <a:solidFill>
                <a:schemeClr val="tx1"/>
              </a:solidFill>
            </a:endParaRP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8</a:t>
            </a:fld>
            <a:endParaRPr lang="da-DK" dirty="0"/>
          </a:p>
        </p:txBody>
      </p:sp>
      <p:sp>
        <p:nvSpPr>
          <p:cNvPr id="13" name="Pladsholder til indhold 9"/>
          <p:cNvSpPr txBox="1">
            <a:spLocks/>
          </p:cNvSpPr>
          <p:nvPr/>
        </p:nvSpPr>
        <p:spPr>
          <a:xfrm>
            <a:off x="6808763" y="5766810"/>
            <a:ext cx="5383237" cy="1112289"/>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endParaRPr lang="da-DK" sz="1800" u="sng" dirty="0">
              <a:solidFill>
                <a:schemeClr val="bg2"/>
              </a:solidFill>
            </a:endParaRPr>
          </a:p>
          <a:p>
            <a:pPr marL="0" indent="0">
              <a:buNone/>
            </a:pPr>
            <a:endParaRPr lang="da-DK" sz="1800" dirty="0">
              <a:solidFill>
                <a:schemeClr val="bg2"/>
              </a:solidFill>
              <a:latin typeface="+mj-lt"/>
            </a:endParaRPr>
          </a:p>
        </p:txBody>
      </p:sp>
      <p:pic>
        <p:nvPicPr>
          <p:cNvPr id="3" name="Billede 2"/>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rcRect/>
          <a:stretch/>
        </p:blipFill>
        <p:spPr>
          <a:xfrm rot="21168608">
            <a:off x="789920" y="4333224"/>
            <a:ext cx="2649080" cy="1750153"/>
          </a:xfrm>
          <a:prstGeom prst="rect">
            <a:avLst/>
          </a:prstGeom>
          <a:ln>
            <a:noFill/>
          </a:ln>
          <a:effectLst>
            <a:outerShdw blurRad="190500" algn="tl" rotWithShape="0">
              <a:srgbClr val="000000">
                <a:alpha val="70000"/>
              </a:srgbClr>
            </a:outerShdw>
          </a:effectLst>
        </p:spPr>
      </p:pic>
      <p:pic>
        <p:nvPicPr>
          <p:cNvPr id="7170" name="Picture 2" descr="H:\01 bro GDPR\Kunder\Kommuner\TMF, Teknik og Miljø Københavns Kommune\TMF Energipræsentation\andre grafikker [Recovered]-04.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1079593" y="5751974"/>
            <a:ext cx="1310457"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a:extLst>
              <a:ext uri="{FF2B5EF4-FFF2-40B4-BE49-F238E27FC236}">
                <a16:creationId xmlns:a16="http://schemas.microsoft.com/office/drawing/2014/main" id="{D2B35221-9547-4875-B372-B8075D82A422}"/>
              </a:ext>
            </a:extLst>
          </p:cNvPr>
          <p:cNvPicPr>
            <a:picLocks noChangeAspect="1"/>
          </p:cNvPicPr>
          <p:nvPr/>
        </p:nvPicPr>
        <p:blipFill rotWithShape="1">
          <a:blip r:embed="rId6"/>
          <a:srcRect l="29343" t="26280" r="47419" b="22560"/>
          <a:stretch/>
        </p:blipFill>
        <p:spPr>
          <a:xfrm>
            <a:off x="4240994" y="3949849"/>
            <a:ext cx="2284487" cy="2827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00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6808763" y="-1"/>
            <a:ext cx="5383235" cy="68660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7" name="Titel 6"/>
          <p:cNvSpPr>
            <a:spLocks noGrp="1"/>
          </p:cNvSpPr>
          <p:nvPr>
            <p:ph type="title"/>
          </p:nvPr>
        </p:nvSpPr>
        <p:spPr>
          <a:xfrm>
            <a:off x="719998" y="894268"/>
            <a:ext cx="6088766" cy="893928"/>
          </a:xfrm>
        </p:spPr>
        <p:txBody>
          <a:bodyPr/>
          <a:lstStyle/>
          <a:p>
            <a:pPr>
              <a:lnSpc>
                <a:spcPct val="100000"/>
              </a:lnSpc>
            </a:pPr>
            <a:r>
              <a:rPr lang="da-DK" dirty="0">
                <a:solidFill>
                  <a:schemeClr val="tx2"/>
                </a:solidFill>
              </a:rPr>
              <a:t>6. Spar på drikkevandet-postkort</a:t>
            </a:r>
          </a:p>
        </p:txBody>
      </p:sp>
      <p:sp>
        <p:nvSpPr>
          <p:cNvPr id="8" name="Pladsholder til indhold 7"/>
          <p:cNvSpPr>
            <a:spLocks noGrp="1"/>
          </p:cNvSpPr>
          <p:nvPr>
            <p:ph idx="1"/>
          </p:nvPr>
        </p:nvSpPr>
        <p:spPr>
          <a:xfrm>
            <a:off x="719997" y="2100698"/>
            <a:ext cx="5807411" cy="2146449"/>
          </a:xfrm>
        </p:spPr>
        <p:txBody>
          <a:bodyPr/>
          <a:lstStyle/>
          <a:p>
            <a:pPr marL="0" indent="0">
              <a:buNone/>
            </a:pPr>
            <a:r>
              <a:rPr lang="da-DK" sz="1800" dirty="0">
                <a:solidFill>
                  <a:schemeClr val="tx2"/>
                </a:solidFill>
                <a:latin typeface="+mj-lt"/>
              </a:rPr>
              <a:t>Hvad er det, og hvem er det til?</a:t>
            </a:r>
          </a:p>
          <a:p>
            <a:pPr marL="0" indent="0">
              <a:buNone/>
            </a:pPr>
            <a:r>
              <a:rPr lang="da-DK" sz="1800" dirty="0">
                <a:solidFill>
                  <a:schemeClr val="tx1"/>
                </a:solidFill>
              </a:rPr>
              <a:t>Når du nu alligevel kigger køkkenet efter inden indflytning, hvorfor så ikke give beboerne et tip? Dette postkort minder beboerne om at drikke mere postevand fra køleskabet i stedet for at lade vandhanen løbe og vente på koldt vand. De får også en opskrift på vand med smag.</a:t>
            </a:r>
          </a:p>
        </p:txBody>
      </p:sp>
      <p:sp>
        <p:nvSpPr>
          <p:cNvPr id="10" name="Pladsholder til indhold 9"/>
          <p:cNvSpPr>
            <a:spLocks noGrp="1"/>
          </p:cNvSpPr>
          <p:nvPr>
            <p:ph sz="quarter" idx="14"/>
          </p:nvPr>
        </p:nvSpPr>
        <p:spPr>
          <a:xfrm>
            <a:off x="718434" y="4338592"/>
            <a:ext cx="5872866" cy="2321298"/>
          </a:xfrm>
          <a:ln>
            <a:noFill/>
          </a:ln>
        </p:spPr>
        <p:txBody>
          <a:bodyPr/>
          <a:lstStyle/>
          <a:p>
            <a:pPr marL="0" indent="0">
              <a:buNone/>
            </a:pPr>
            <a:r>
              <a:rPr lang="da-DK" sz="1800" dirty="0">
                <a:solidFill>
                  <a:schemeClr val="tx2"/>
                </a:solidFill>
                <a:latin typeface="+mj-lt"/>
              </a:rPr>
              <a:t>Hvordan skaber det mere energivenlig drift?</a:t>
            </a:r>
          </a:p>
          <a:p>
            <a:pPr marL="0" indent="0">
              <a:buNone/>
            </a:pPr>
            <a:r>
              <a:rPr lang="da-DK" sz="1800" dirty="0">
                <a:solidFill>
                  <a:schemeClr val="tx1"/>
                </a:solidFill>
              </a:rPr>
              <a:t>Kortet er imødekommende og nemt at forstå. Nogle gange handler det ikke om at opfinde den dybe tallerken, men om at minde os om vores gode intentioner. Det er mest effektivt, hvis den nytilflyttede beboer ser kortet i køleskabsdøren – netop der, hvor en vandkaraffel ville stå. </a:t>
            </a:r>
          </a:p>
        </p:txBody>
      </p:sp>
      <p:sp>
        <p:nvSpPr>
          <p:cNvPr id="4" name="Slide Number Placehold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9</a:t>
            </a:fld>
            <a:endParaRPr lang="da-DK" dirty="0"/>
          </a:p>
        </p:txBody>
      </p:sp>
      <p:sp>
        <p:nvSpPr>
          <p:cNvPr id="13" name="Pladsholder til indhold 9"/>
          <p:cNvSpPr txBox="1">
            <a:spLocks/>
          </p:cNvSpPr>
          <p:nvPr/>
        </p:nvSpPr>
        <p:spPr>
          <a:xfrm>
            <a:off x="6808763" y="5755150"/>
            <a:ext cx="5383237" cy="1123950"/>
          </a:xfrm>
          <a:prstGeom prst="rect">
            <a:avLst/>
          </a:prstGeom>
          <a:solidFill>
            <a:schemeClr val="tx2"/>
          </a:solidFill>
        </p:spPr>
        <p:txBody>
          <a:bodyPr vert="horz" lIns="108000" tIns="108000" rIns="108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a:lstStyle>
          <a:p>
            <a:pPr marL="0" indent="0">
              <a:buNone/>
            </a:pPr>
            <a:r>
              <a:rPr lang="da-DK" sz="1800" dirty="0">
                <a:solidFill>
                  <a:schemeClr val="bg1"/>
                </a:solidFill>
              </a:rPr>
              <a:t>Vil du vide mere? </a:t>
            </a:r>
          </a:p>
          <a:p>
            <a:pPr marL="0" indent="0">
              <a:buNone/>
            </a:pPr>
            <a:r>
              <a:rPr lang="da-DK" sz="1800" u="sng" dirty="0">
                <a:solidFill>
                  <a:schemeClr val="bg2"/>
                </a:solidFill>
                <a:hlinkClick r:id="rId3"/>
              </a:rPr>
              <a:t>Se mere om postkortet her.</a:t>
            </a:r>
            <a:endParaRPr lang="da-DK" sz="1800" u="sng" dirty="0">
              <a:solidFill>
                <a:schemeClr val="bg2"/>
              </a:solidFill>
            </a:endParaRPr>
          </a:p>
          <a:p>
            <a:pPr marL="0" indent="0">
              <a:buNone/>
            </a:pPr>
            <a:endParaRPr lang="da-DK" sz="1800" dirty="0">
              <a:solidFill>
                <a:schemeClr val="bg2"/>
              </a:solidFill>
              <a:latin typeface="+mj-lt"/>
            </a:endParaRPr>
          </a:p>
        </p:txBody>
      </p:sp>
      <p:pic>
        <p:nvPicPr>
          <p:cNvPr id="9" name="Billede 8">
            <a:extLst>
              <a:ext uri="{FF2B5EF4-FFF2-40B4-BE49-F238E27FC236}">
                <a16:creationId xmlns:a16="http://schemas.microsoft.com/office/drawing/2014/main" id="{2E56CC27-C97D-4F29-9F0C-0958E8E656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372732">
            <a:off x="9501520" y="2332977"/>
            <a:ext cx="2161640" cy="3038531"/>
          </a:xfrm>
          <a:prstGeom prst="rect">
            <a:avLst/>
          </a:prstGeom>
          <a:ln>
            <a:noFill/>
          </a:ln>
          <a:effectLst>
            <a:outerShdw blurRad="190500" algn="tl" rotWithShape="0">
              <a:srgbClr val="000000">
                <a:alpha val="70000"/>
              </a:srgbClr>
            </a:outerShdw>
          </a:effectLst>
        </p:spPr>
      </p:pic>
      <p:pic>
        <p:nvPicPr>
          <p:cNvPr id="11" name="Billede 10">
            <a:extLst>
              <a:ext uri="{FF2B5EF4-FFF2-40B4-BE49-F238E27FC236}">
                <a16:creationId xmlns:a16="http://schemas.microsoft.com/office/drawing/2014/main" id="{3F24648D-9223-4318-98DC-0C3B038A8BE6}"/>
              </a:ext>
            </a:extLst>
          </p:cNvPr>
          <p:cNvPicPr>
            <a:picLocks noChangeAspect="1"/>
          </p:cNvPicPr>
          <p:nvPr/>
        </p:nvPicPr>
        <p:blipFill>
          <a:blip r:embed="rId5">
            <a:extLst>
              <a:ext uri="{28A0092B-C50C-407E-A947-70E740481C1C}">
                <a14:useLocalDpi xmlns:a14="http://schemas.microsoft.com/office/drawing/2010/main"/>
              </a:ext>
            </a:extLst>
          </a:blip>
          <a:stretch/>
        </p:blipFill>
        <p:spPr>
          <a:xfrm rot="21088963">
            <a:off x="7529615" y="667921"/>
            <a:ext cx="2194950" cy="3038531"/>
          </a:xfrm>
          <a:prstGeom prst="rect">
            <a:avLst/>
          </a:prstGeom>
          <a:ln>
            <a:noFill/>
          </a:ln>
          <a:effectLst>
            <a:outerShdw blurRad="190500" algn="tl" rotWithShape="0">
              <a:srgbClr val="000000">
                <a:alpha val="70000"/>
              </a:srgbClr>
            </a:outerShdw>
          </a:effectLst>
        </p:spPr>
      </p:pic>
      <p:sp>
        <p:nvSpPr>
          <p:cNvPr id="2" name="Nedadbuet pil 1"/>
          <p:cNvSpPr/>
          <p:nvPr/>
        </p:nvSpPr>
        <p:spPr>
          <a:xfrm rot="2933083">
            <a:off x="9922986" y="1329448"/>
            <a:ext cx="1036387" cy="563880"/>
          </a:xfrm>
          <a:prstGeom prst="curvedDownArrow">
            <a:avLst>
              <a:gd name="adj1" fmla="val 3141"/>
              <a:gd name="adj2" fmla="val 42955"/>
              <a:gd name="adj3" fmla="val 344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pic>
        <p:nvPicPr>
          <p:cNvPr id="8194" name="Picture 2" descr="H:\01 bro GDPR\Kunder\Kommuner\TMF, Teknik og Miljø Københavns Kommune\TMF Energipræsentation\andre grafikker [Recovered]-05.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068050" y="5755149"/>
            <a:ext cx="11239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254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Energi KK">
      <a:dk1>
        <a:srgbClr val="000C2E"/>
      </a:dk1>
      <a:lt1>
        <a:sysClr val="window" lastClr="FFFFFF"/>
      </a:lt1>
      <a:dk2>
        <a:srgbClr val="3AC89B"/>
      </a:dk2>
      <a:lt2>
        <a:srgbClr val="F5EB6E"/>
      </a:lt2>
      <a:accent1>
        <a:srgbClr val="D2B853"/>
      </a:accent1>
      <a:accent2>
        <a:srgbClr val="000C2E"/>
      </a:accent2>
      <a:accent3>
        <a:srgbClr val="0094FD"/>
      </a:accent3>
      <a:accent4>
        <a:srgbClr val="D72232"/>
      </a:accent4>
      <a:accent5>
        <a:srgbClr val="0DC684"/>
      </a:accent5>
      <a:accent6>
        <a:srgbClr val="7C4AFF"/>
      </a:accent6>
      <a:hlink>
        <a:srgbClr val="F5EB6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Brugerdefineret 12">
      <a:dk1>
        <a:srgbClr val="000C2E"/>
      </a:dk1>
      <a:lt1>
        <a:sysClr val="window" lastClr="FFFFFF"/>
      </a:lt1>
      <a:dk2>
        <a:srgbClr val="3AC89B"/>
      </a:dk2>
      <a:lt2>
        <a:srgbClr val="F5EB6E"/>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41674E297B8A48B49B7B322E1D8E22" ma:contentTypeVersion="12" ma:contentTypeDescription="Opret et nyt dokument." ma:contentTypeScope="" ma:versionID="1c30f46f9384cbeb0915dd54b604d834">
  <xsd:schema xmlns:xsd="http://www.w3.org/2001/XMLSchema" xmlns:xs="http://www.w3.org/2001/XMLSchema" xmlns:p="http://schemas.microsoft.com/office/2006/metadata/properties" xmlns:ns2="8def7f87-b503-4b5e-8e20-ae44634d214d" xmlns:ns3="a41febd6-8fd5-4094-89eb-439f2787c48c" targetNamespace="http://schemas.microsoft.com/office/2006/metadata/properties" ma:root="true" ma:fieldsID="e4276a99e1f4415817a1b053b939c3e6" ns2:_="" ns3:_="">
    <xsd:import namespace="8def7f87-b503-4b5e-8e20-ae44634d214d"/>
    <xsd:import namespace="a41febd6-8fd5-4094-89eb-439f2787c4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f7f87-b503-4b5e-8e20-ae44634d21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1febd6-8fd5-4094-89eb-439f2787c48c"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41febd6-8fd5-4094-89eb-439f2787c48c">
      <UserInfo>
        <DisplayName>Annette Egetoft</DisplayName>
        <AccountId>22</AccountId>
        <AccountType/>
      </UserInfo>
      <UserInfo>
        <DisplayName>Pil Damgaard Hasselager</DisplayName>
        <AccountId>339</AccountId>
        <AccountType/>
      </UserInfo>
    </SharedWithUsers>
  </documentManagement>
</p:properties>
</file>

<file path=customXml/itemProps1.xml><?xml version="1.0" encoding="utf-8"?>
<ds:datastoreItem xmlns:ds="http://schemas.openxmlformats.org/officeDocument/2006/customXml" ds:itemID="{13DA06C0-2E1C-4544-A7E3-592830F902FE}"/>
</file>

<file path=customXml/itemProps2.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3.xml><?xml version="1.0" encoding="utf-8"?>
<ds:datastoreItem xmlns:ds="http://schemas.openxmlformats.org/officeDocument/2006/customXml" ds:itemID="{2CAAE049-2F16-4D62-B5F8-29DE3BB078E0}">
  <ds:schemaRefs>
    <ds:schemaRef ds:uri="http://purl.org/dc/elements/1.1/"/>
    <ds:schemaRef ds:uri="http://schemas.microsoft.com/office/2006/metadata/properties"/>
    <ds:schemaRef ds:uri="http://schemas.microsoft.com/office/infopath/2007/PartnerControls"/>
    <ds:schemaRef ds:uri="http://purl.org/dc/terms/"/>
    <ds:schemaRef ds:uri="8def7f87-b503-4b5e-8e20-ae44634d214d"/>
    <ds:schemaRef ds:uri="http://schemas.openxmlformats.org/package/2006/metadata/core-properties"/>
    <ds:schemaRef ds:uri="http://schemas.microsoft.com/office/2006/documentManagement/types"/>
    <ds:schemaRef ds:uri="a41febd6-8fd5-4094-89eb-439f2787c48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2241</Words>
  <Application>Microsoft Office PowerPoint</Application>
  <PresentationFormat>Widescreen</PresentationFormat>
  <Paragraphs>140</Paragraphs>
  <Slides>14</Slides>
  <Notes>11</Notes>
  <HiddenSlides>1</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14</vt:i4>
      </vt:variant>
    </vt:vector>
  </HeadingPairs>
  <TitlesOfParts>
    <vt:vector size="21" baseType="lpstr">
      <vt:lpstr>KBH Black</vt:lpstr>
      <vt:lpstr>Arial</vt:lpstr>
      <vt:lpstr>KBH</vt:lpstr>
      <vt:lpstr>KBH Tekst</vt:lpstr>
      <vt:lpstr>KBH Medium</vt:lpstr>
      <vt:lpstr>Blank</vt:lpstr>
      <vt:lpstr>UK Blank</vt:lpstr>
      <vt:lpstr>Viceværtens værktøjskasse  til energiadfærd i bygninger</vt:lpstr>
      <vt:lpstr>9 værktøjer Fra kælder til kvist</vt:lpstr>
      <vt:lpstr>1. Energiadfærd i bygninger Cases og anbefalinger</vt:lpstr>
      <vt:lpstr>Hverdagsrutiner har stor indflydelse på energiforbruget</vt:lpstr>
      <vt:lpstr>2. skilte og tjekliste til fjernvarmekælderen</vt:lpstr>
      <vt:lpstr>3. Film om energirigtig drift – 45 film</vt:lpstr>
      <vt:lpstr>4. Klistermærke og hanger til indstilling af radiator</vt:lpstr>
      <vt:lpstr>5. Indeklimakortet</vt:lpstr>
      <vt:lpstr>6. Spar på drikkevandet-postkort</vt:lpstr>
      <vt:lpstr>7. Spar på vandet i badet -hanger</vt:lpstr>
      <vt:lpstr>8. Løber toilettet? På med handsken - postkort</vt:lpstr>
      <vt:lpstr>9. SMS et dialog redskab – en fortælling…</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Viceværtens værktøjskasse  til energiadfærd i bygninger</dc:title>
  <dc:creator/>
  <cp:lastModifiedBy/>
  <cp:revision>3</cp:revision>
  <dcterms:created xsi:type="dcterms:W3CDTF">2020-10-16T12:17:56Z</dcterms:created>
  <dcterms:modified xsi:type="dcterms:W3CDTF">2021-02-05T11:32:26Z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0x0101004541674E297B8A48B49B7B322E1D8E22</vt:lpwstr>
  </property>
</Properties>
</file>